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</p:sldMasterIdLst>
  <p:notesMasterIdLst>
    <p:notesMasterId r:id="rId25"/>
  </p:notesMasterIdLst>
  <p:sldIdLst>
    <p:sldId id="256" r:id="rId2"/>
    <p:sldId id="283" r:id="rId3"/>
    <p:sldId id="284" r:id="rId4"/>
    <p:sldId id="259" r:id="rId5"/>
    <p:sldId id="257" r:id="rId6"/>
    <p:sldId id="258" r:id="rId7"/>
    <p:sldId id="270" r:id="rId8"/>
    <p:sldId id="262" r:id="rId9"/>
    <p:sldId id="263" r:id="rId10"/>
    <p:sldId id="264" r:id="rId11"/>
    <p:sldId id="266" r:id="rId12"/>
    <p:sldId id="267" r:id="rId13"/>
    <p:sldId id="260" r:id="rId14"/>
    <p:sldId id="271" r:id="rId15"/>
    <p:sldId id="272" r:id="rId16"/>
    <p:sldId id="275" r:id="rId17"/>
    <p:sldId id="276" r:id="rId18"/>
    <p:sldId id="273" r:id="rId19"/>
    <p:sldId id="280" r:id="rId20"/>
    <p:sldId id="282" r:id="rId21"/>
    <p:sldId id="287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9"/>
    <p:restoredTop sz="68018"/>
  </p:normalViewPr>
  <p:slideViewPr>
    <p:cSldViewPr snapToGrid="0" snapToObjects="1">
      <p:cViewPr varScale="1">
        <p:scale>
          <a:sx n="76" d="100"/>
          <a:sy n="76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4585-472E-C748-B08E-BF89EB1961BD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EA3BB-9AC2-534B-A34C-F576903F1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7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EA3BB-9AC2-534B-A34C-F576903F1E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7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ABE3C1-DBE1-495D-B57B-2849774B866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8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3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178E61D-D431-422C-9764-11DAFE33AB63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9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0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0578ACC-22D6-47C1-A373-4FD133E34F3C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8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2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31444B-B92B-4E27-8C94-BB93EAF5CB18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5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828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apps.apple.com/us/app/vocabulary-builder-by-magoosh/id89025225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re.prepscholar.com/resource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s.org/s/gre/pdf/gre_math_review.pdf" TargetMode="External"/><Relationship Id="rId2" Type="http://schemas.openxmlformats.org/officeDocument/2006/relationships/hyperlink" Target="https://www.ets.org/gre/revised_general/prepare/khan_acade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planquizzes.com/gr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quizlet.com/5865446/the-ubiquitous-400-flash-card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ptest.com/gre/free/events?utm_medium=Email&amp;utm_source=SFMC&amp;utm_campaign=ROLLING+-+GRE+-+LOL+Weekly+Event+Alert+-+EVNT+-+JR+SR+YP+BL&amp;et_rid=40466848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ts.org/g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princetonreview.com/grad/free-gre-practice-test?ceid=tersh-nav-test-prep#!practi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kaptest.com/gre/free/gre-practice-test-options?_ga=2.11573564.98721432.1571934511-1857673149.157193451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mhpracticeplus.com/gre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EA699-4817-AC42-A028-957CD00EC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3" y="1507414"/>
            <a:ext cx="5952037" cy="3703320"/>
          </a:xfrm>
        </p:spPr>
        <p:txBody>
          <a:bodyPr anchor="b">
            <a:normAutofit/>
          </a:bodyPr>
          <a:lstStyle/>
          <a:p>
            <a:r>
              <a:rPr lang="en-US" sz="4800"/>
              <a:t>GRE Resources: Roosevelt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0B947-3066-8A4C-ADDF-DD99C230F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3600" y="1507414"/>
            <a:ext cx="3247118" cy="3703320"/>
          </a:xfrm>
          <a:ln w="57150">
            <a:noFill/>
          </a:ln>
        </p:spPr>
        <p:txBody>
          <a:bodyPr anchor="t">
            <a:normAutofit/>
          </a:bodyPr>
          <a:lstStyle/>
          <a:p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DD496-1EBA-4A1D-A7EF-C3175608D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24130" y="3313354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299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3B0A-21A8-484A-9876-B39DA55B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err="1"/>
              <a:t>Magoosh</a:t>
            </a:r>
            <a:endParaRPr lang="en-US" sz="36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401E7C-F273-452A-AEDE-AACBDDDF8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</a:rPr>
              <a:t>HIGHLY recommend downloading the free Vocabulary Builder app. Most of the words appear on the real Verbal section </a:t>
            </a:r>
          </a:p>
          <a:p>
            <a:r>
              <a:rPr lang="en-US" sz="15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https://apps.apple.com/us/app/vocabulary-builder-by-magoosh/id890252250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EE26F9-DBB7-0D49-890F-5D1D6CAB1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9" y="2336872"/>
            <a:ext cx="2024318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57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48B5-316C-6940-B7C9-88DC1644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 </a:t>
            </a:r>
            <a:r>
              <a:rPr lang="en-US" dirty="0" err="1"/>
              <a:t>PrepScholar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F6F07-1715-1548-A43C-80468BA58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This is a </a:t>
            </a:r>
            <a:r>
              <a:rPr lang="en-US" sz="2000" b="1" dirty="0"/>
              <a:t>good cost-effective online tutoring option</a:t>
            </a:r>
            <a:r>
              <a:rPr lang="en-US" sz="2000" dirty="0"/>
              <a:t>, but other methods (such as books) are more comprehensive.</a:t>
            </a:r>
            <a:endParaRPr lang="en-US" sz="2000" dirty="0">
              <a:effectLst/>
            </a:endParaRPr>
          </a:p>
          <a:p>
            <a:pPr lvl="1"/>
            <a:r>
              <a:rPr lang="en-US" sz="2000" dirty="0"/>
              <a:t>Register for free math bootcamp</a:t>
            </a:r>
            <a:endParaRPr lang="en-US" sz="2000" dirty="0">
              <a:effectLst/>
            </a:endParaRPr>
          </a:p>
          <a:p>
            <a:pPr lvl="1"/>
            <a:r>
              <a:rPr lang="en-US" sz="2000" dirty="0">
                <a:effectLst/>
              </a:rPr>
              <a:t>Free 5-day trial includes diagnostic exam, interactive lessons and strategies, and individualized study plan. </a:t>
            </a:r>
          </a:p>
          <a:p>
            <a:pPr lvl="1"/>
            <a:r>
              <a:rPr lang="en-US" sz="2000" dirty="0">
                <a:effectLst/>
              </a:rPr>
              <a:t>6 month membership costs $38 and includes more practice questions and practice exams online</a:t>
            </a:r>
          </a:p>
          <a:p>
            <a:pPr lvl="1"/>
            <a:r>
              <a:rPr lang="en-US" sz="1600" u="sng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https://gre.prepscholar.com/resources/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118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BA40-4200-A94A-9418-2235B6F9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ETS GRE Math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C888-65C6-144A-9602-367E07376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/>
              </a:rPr>
              <a:t>Free PDF </a:t>
            </a:r>
            <a:r>
              <a:rPr lang="en-US" sz="2000" dirty="0">
                <a:effectLst/>
              </a:rPr>
              <a:t>of math portion of the book. Includes practice questions and explanations. </a:t>
            </a:r>
          </a:p>
          <a:p>
            <a:r>
              <a:rPr lang="en-US" sz="2000" dirty="0"/>
              <a:t>T</a:t>
            </a:r>
            <a:r>
              <a:rPr lang="en-US" sz="2000" dirty="0">
                <a:effectLst/>
              </a:rPr>
              <a:t>he quantitative review is thorough in its coverage of math knowledge needed for the exam. The Khan Academy videos are a good supplement if a specific content area is challenging.</a:t>
            </a:r>
          </a:p>
          <a:p>
            <a:r>
              <a:rPr lang="en-US" sz="2000" dirty="0"/>
              <a:t>Khan Academy/ETS Math Videos: </a:t>
            </a:r>
            <a:r>
              <a:rPr lang="en-US" sz="15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https://www.ets.org/gre/revised_general/prepare/khan_academy</a:t>
            </a:r>
            <a:endParaRPr lang="en-US" sz="1500" dirty="0">
              <a:effectLst/>
            </a:endParaRPr>
          </a:p>
          <a:p>
            <a:r>
              <a:rPr lang="en-US" sz="1500" u="sng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https://www.ets.org/s/gre/pdf/gre_math_review.pdf</a:t>
            </a:r>
            <a:r>
              <a:rPr lang="en-US" sz="1500" dirty="0">
                <a:effectLst/>
              </a:rPr>
              <a:t> </a:t>
            </a:r>
            <a:endParaRPr lang="en-US" sz="15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F67A56-7CDA-2C43-B978-7D2CC451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25" y="2726367"/>
            <a:ext cx="2692907" cy="281979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619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6">
            <a:extLst>
              <a:ext uri="{FF2B5EF4-FFF2-40B4-BE49-F238E27FC236}">
                <a16:creationId xmlns:a16="http://schemas.microsoft.com/office/drawing/2014/main" id="{26D5FC40-D592-4FE8-917E-2EC1A2A8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85F72663-8285-481E-98A7-83BD0379D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4"/>
            <a:ext cx="3705323" cy="5762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B6F3C-86CB-D349-8B82-296888ADD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anchor="ctr">
            <a:normAutofit/>
          </a:bodyPr>
          <a:lstStyle/>
          <a:p>
            <a:r>
              <a:rPr lang="en-US"/>
              <a:t>Kaplan Prep: Question of the Day</a:t>
            </a: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DE1533F3-5E5F-4DCE-95F6-B5EFA199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3A8A8D6E-50C0-4DF7-BEFE-3D3DFE05A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6E41C-01A5-448F-910C-A77F5CC9C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7B0BEE2-8340-7540-962C-F5F0E3B3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414" y="780711"/>
            <a:ext cx="3152692" cy="216747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7C7EEF0-28C8-4D59-9D84-7A3BE1573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1923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53039-526F-2F4D-A5C1-AB9F4AED9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827" y="810506"/>
            <a:ext cx="3400442" cy="212527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DD1794E-2A2D-4F0C-9ACA-D26F788C7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39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5EEAB3-91A7-43FB-9C56-8E99D958F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3425295"/>
            <a:ext cx="6864154" cy="2800477"/>
          </a:xfrm>
        </p:spPr>
        <p:txBody>
          <a:bodyPr>
            <a:normAutofit/>
          </a:bodyPr>
          <a:lstStyle/>
          <a:p>
            <a:r>
              <a:rPr lang="en-US" sz="2000" dirty="0"/>
              <a:t>Sign up for Kaplan emails to receive a free question of the day </a:t>
            </a:r>
          </a:p>
          <a:p>
            <a:r>
              <a:rPr lang="en-US" sz="2000" dirty="0"/>
              <a:t>This is a good, free, but limited resource. Answering a question a day is helpful, but do not rely on this for complete preparation</a:t>
            </a:r>
          </a:p>
          <a:p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http://kaplanquizzes.com/gre/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7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10D21-C8B7-3042-A47C-A4D94B9A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sz="2600"/>
              <a:t>Quizlet: Common Vocab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A8BF7-BA55-EC41-88CB-22B84D4F1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Vocabulary set for common GRE words</a:t>
            </a:r>
          </a:p>
          <a:p>
            <a:pPr marL="0" indent="0">
              <a:buNone/>
            </a:pPr>
            <a:endParaRPr lang="en-US" u="sng" dirty="0">
              <a:solidFill>
                <a:schemeClr val="bg1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500" u="sng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https://quizlet.com/5865446/the-ubiquitous-400-flash-cards/</a:t>
            </a:r>
            <a:r>
              <a:rPr lang="en-US" sz="1500" dirty="0">
                <a:solidFill>
                  <a:schemeClr val="bg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E4FCD2-ECDF-4742-8F38-47CBF767B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22" y="1614054"/>
            <a:ext cx="6489819" cy="365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19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DD1ED9-7847-4E1F-8455-6A5ECF64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A3DFEF-67D3-4CCE-BFE8-397D542A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E4445D-D137-4867-B463-009D641E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0D46F-EE5E-4AF1-A8B9-B9948FF6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599FA-DF50-254D-B1A3-06AB00CF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507414"/>
            <a:ext cx="5952037" cy="3703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Section III: Recommended 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C20A4-731F-CA49-AFC3-DB68B5B20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3600" y="1507414"/>
            <a:ext cx="3247118" cy="3703320"/>
          </a:xfrm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GRE books provide content explanations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practice questions,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while online content practice only provides questions.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FDD496-1EBA-4A1D-A7EF-C3175608D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24130" y="3313354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4280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51B6-78C3-D74F-8392-5C8395AC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/>
              <a:t>Official GRE Super Power Pack ($36)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6C00-E0A9-4E79-AF25-3D295CA90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140BD-5C58-2D46-81DF-7E9B5A4B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16" y="2361056"/>
            <a:ext cx="3421142" cy="36492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B0B27-8315-BB4E-BDB0-A77F0BA12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en-US" sz="2000" b="1" dirty="0"/>
              <a:t>BEST DEAL if student is planning to buy any of the ETS books </a:t>
            </a:r>
          </a:p>
          <a:p>
            <a:r>
              <a:rPr lang="en-US" sz="2000" dirty="0"/>
              <a:t>Includes Guide to the GRE General Test, Quantitative Practice Questions, and Verbal Reasoning Practice Questions</a:t>
            </a:r>
          </a:p>
          <a:p>
            <a:r>
              <a:rPr lang="en-US" sz="2000" dirty="0"/>
              <a:t>Feedback provided for each question is thorough</a:t>
            </a:r>
          </a:p>
        </p:txBody>
      </p:sp>
    </p:spTree>
    <p:extLst>
      <p:ext uri="{BB962C8B-B14F-4D97-AF65-F5344CB8AC3E}">
        <p14:creationId xmlns:p14="http://schemas.microsoft.com/office/powerpoint/2010/main" val="2240473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5129-2BB2-5647-8999-CF5DEC27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/>
              <a:t>Manhattan Prep: 5 </a:t>
            </a:r>
            <a:r>
              <a:rPr lang="en-US" err="1"/>
              <a:t>lb</a:t>
            </a:r>
            <a:r>
              <a:rPr lang="en-US"/>
              <a:t> Book of GRE Practice Problems ($20)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76AD7D-0BAF-B742-93A0-C77E0175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02" y="2361056"/>
            <a:ext cx="2815421" cy="36492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8C231-6C92-6D40-8C38-E0158B68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/>
              </a:rPr>
              <a:t>This book has the MOST practice questions</a:t>
            </a:r>
            <a:r>
              <a:rPr lang="en-US" sz="2000" dirty="0">
                <a:effectLst/>
              </a:rPr>
              <a:t> (with explanations) for each section. The questions are quite similar to the question style on the test. </a:t>
            </a:r>
            <a:endParaRPr lang="en-US" sz="2000" dirty="0"/>
          </a:p>
          <a:p>
            <a:r>
              <a:rPr lang="en-US" sz="2000" dirty="0"/>
              <a:t>No practice tests in the book, but includes 1,800+ practice questions with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9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E7CA-1B9D-F444-8C46-1389DDAA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Princeton Review: Cracking the GRE ($15)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0FB2-F91C-6E49-9C7D-F59B3D089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en-US" sz="2000" b="1" dirty="0"/>
              <a:t>The inclusion of the online tests make this a great deal!</a:t>
            </a:r>
            <a:endParaRPr lang="en-US" sz="2000" dirty="0"/>
          </a:p>
          <a:p>
            <a:r>
              <a:rPr lang="en-US" sz="2000" dirty="0"/>
              <a:t>4 practice tests (2 online, 2 in the book) </a:t>
            </a:r>
          </a:p>
          <a:p>
            <a:r>
              <a:rPr lang="en-US" sz="2000" dirty="0"/>
              <a:t>Review chapters for quantitative and verbal sections</a:t>
            </a:r>
          </a:p>
          <a:p>
            <a:r>
              <a:rPr lang="en-US" sz="2000" dirty="0"/>
              <a:t>Detailed explanations provided for practice questions and test questions</a:t>
            </a:r>
          </a:p>
        </p:txBody>
      </p:sp>
      <p:pic>
        <p:nvPicPr>
          <p:cNvPr id="4" name="Picture 3" descr="A sign above a store&#10;&#10;Description automatically generated">
            <a:extLst>
              <a:ext uri="{FF2B5EF4-FFF2-40B4-BE49-F238E27FC236}">
                <a16:creationId xmlns:a16="http://schemas.microsoft.com/office/drawing/2014/main" id="{261BAE89-2E6F-1F48-ACA1-7B82B82DF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5" y="2393285"/>
            <a:ext cx="2692907" cy="34859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958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E3DD1ED9-7847-4E1F-8455-6A5ECF64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1A3DFEF-67D3-4CCE-BFE8-397D542A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24E4445D-D137-4867-B463-009D641E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CC80D46F-EE5E-4AF1-A8B9-B9948FF6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E724E-71A0-C849-B886-EA50F0A6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507414"/>
            <a:ext cx="5952037" cy="3703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Section IV: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78670-828E-214F-8A28-D1E307CCB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3600" y="1507414"/>
            <a:ext cx="3247118" cy="3703320"/>
          </a:xfrm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2DFDD496-1EBA-4A1D-A7EF-C3175608D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24130" y="3313354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471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E56B-99FF-754F-BD48-904F6D97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F61F4-F157-964C-A8CF-35D3FD22A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A critical step in the graduate school admission process</a:t>
            </a:r>
          </a:p>
          <a:p>
            <a:r>
              <a:rPr lang="en-US" dirty="0"/>
              <a:t>The GRE is a multiple-choice, computer-based standardized exam</a:t>
            </a:r>
          </a:p>
          <a:p>
            <a:pPr lvl="1"/>
            <a:r>
              <a:rPr lang="en-US" dirty="0"/>
              <a:t>Different than the MCAT (medical school), LSAT (law school), or GMAT (business programs)</a:t>
            </a:r>
          </a:p>
          <a:p>
            <a:r>
              <a:rPr lang="en-US" dirty="0"/>
              <a:t>GRE Sections</a:t>
            </a:r>
          </a:p>
          <a:p>
            <a:pPr lvl="1"/>
            <a:r>
              <a:rPr lang="en-US" dirty="0"/>
              <a:t>Analytical Writing (similar to the written section on the ACT) </a:t>
            </a:r>
          </a:p>
          <a:p>
            <a:pPr lvl="1"/>
            <a:r>
              <a:rPr lang="en-US" dirty="0"/>
              <a:t>Verbal Reasoning</a:t>
            </a:r>
          </a:p>
          <a:p>
            <a:pPr lvl="1"/>
            <a:r>
              <a:rPr lang="en-US" dirty="0"/>
              <a:t>Quantitative Reasoning</a:t>
            </a:r>
          </a:p>
          <a:p>
            <a:r>
              <a:rPr lang="en-US" dirty="0"/>
              <a:t>Scores range from 130-170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0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11D-E62D-BB4F-8899-E26D7EB2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Kaplan Free Events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B88E7-7561-6744-A1E1-81ACAB6A7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Free online class opportunities. Students are able to ask questions in live chat. Teachers are available to answer questions. </a:t>
            </a:r>
          </a:p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Activities include practice questions and tips on specific types of questions</a:t>
            </a:r>
          </a:p>
          <a:p>
            <a:r>
              <a:rPr lang="en-US" sz="1500" dirty="0">
                <a:solidFill>
                  <a:schemeClr val="accent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https://www.kaptest.com/gre/free/events?utm_medium=Email&amp;utm_source=SFMC&amp;utm_campaign=ROLLING+-+GRE+-+LOL+Weekly+Event+Alert+-+EVNT+-+JR+SR+YP+BL&amp;et_rid=404668486</a:t>
            </a: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1BD35-F9F8-B747-B8C4-D0B02354EFDA}"/>
              </a:ext>
            </a:extLst>
          </p:cNvPr>
          <p:cNvSpPr txBox="1"/>
          <p:nvPr/>
        </p:nvSpPr>
        <p:spPr>
          <a:xfrm>
            <a:off x="1572768" y="424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7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E3DD1ED9-7847-4E1F-8455-6A5ECF64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1A3DFEF-67D3-4CCE-BFE8-397D542A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24E4445D-D137-4867-B463-009D641E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CC80D46F-EE5E-4AF1-A8B9-B9948FF6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E724E-71A0-C849-B886-EA50F0A6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507414"/>
            <a:ext cx="5952037" cy="3703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Section V: </a:t>
            </a:r>
            <a:r>
              <a:rPr lang="en-US" sz="4800" dirty="0" err="1"/>
              <a:t>gre</a:t>
            </a:r>
            <a:r>
              <a:rPr lang="en-US" sz="4800" dirty="0"/>
              <a:t> subject test in psychology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78670-828E-214F-8A28-D1E307CCB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3600" y="1507414"/>
            <a:ext cx="3247118" cy="3703320"/>
          </a:xfrm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2DFDD496-1EBA-4A1D-A7EF-C3175608D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24130" y="3313354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689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09E1-EF9A-D946-968B-1C14DFDB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/>
              <a:t>What about the psychology </a:t>
            </a:r>
            <a:r>
              <a:rPr lang="en-US" dirty="0" err="1"/>
              <a:t>Gre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DCCE0-376B-D541-92C5-A0C146694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628675" cy="3678303"/>
          </a:xfrm>
        </p:spPr>
        <p:txBody>
          <a:bodyPr anchor="t">
            <a:normAutofit/>
          </a:bodyPr>
          <a:lstStyle/>
          <a:p>
            <a:r>
              <a:rPr lang="en-US" dirty="0"/>
              <a:t>Most master’s level psychology programs DO NOT require the test, but some doctoral level programs DO</a:t>
            </a:r>
          </a:p>
          <a:p>
            <a:pPr lvl="1"/>
            <a:r>
              <a:rPr lang="en-US" dirty="0"/>
              <a:t>Schools that require it vary – no general rule about programs requiring it or not</a:t>
            </a:r>
          </a:p>
          <a:p>
            <a:pPr lvl="1"/>
            <a:r>
              <a:rPr lang="en-US" dirty="0"/>
              <a:t>Check with each program on your list to see if the test </a:t>
            </a:r>
            <a:r>
              <a:rPr lang="en-US"/>
              <a:t>is required</a:t>
            </a:r>
            <a:endParaRPr lang="en-US" dirty="0"/>
          </a:p>
          <a:p>
            <a:r>
              <a:rPr lang="en-US" dirty="0"/>
              <a:t>Consists of 205 multiple choice questions based on introductory psychology coursework </a:t>
            </a:r>
          </a:p>
          <a:p>
            <a:r>
              <a:rPr lang="en-US" dirty="0"/>
              <a:t>Offered three times a year (September, October, and April) </a:t>
            </a:r>
            <a:r>
              <a:rPr lang="en-US" dirty="0">
                <a:sym typeface="Wingdings" pitchFamily="2" charset="2"/>
              </a:rPr>
              <a:t> PLAN ACCORDINGLY</a:t>
            </a:r>
          </a:p>
        </p:txBody>
      </p:sp>
    </p:spTree>
    <p:extLst>
      <p:ext uri="{BB962C8B-B14F-4D97-AF65-F5344CB8AC3E}">
        <p14:creationId xmlns:p14="http://schemas.microsoft.com/office/powerpoint/2010/main" val="2659636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63B8-2C68-FE4C-BAE4-7E132DE8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/>
              <a:t>How do I study for the psychology </a:t>
            </a:r>
            <a:r>
              <a:rPr lang="en-US" dirty="0" err="1"/>
              <a:t>gre</a:t>
            </a:r>
            <a:r>
              <a:rPr lang="en-US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60D618-CE0F-4596-A613-8496486C3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 anchor="t">
            <a:normAutofit/>
          </a:bodyPr>
          <a:lstStyle/>
          <a:p>
            <a:r>
              <a:rPr lang="en-US" dirty="0"/>
              <a:t>Recommended: Get the Kaplan psychology book</a:t>
            </a:r>
          </a:p>
          <a:p>
            <a:r>
              <a:rPr lang="en-US" dirty="0"/>
              <a:t>Take a test to identify what you know and what you need to study </a:t>
            </a:r>
          </a:p>
          <a:p>
            <a:r>
              <a:rPr lang="en-US" dirty="0"/>
              <a:t>Review those concepts in the book!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F28189-93C5-8041-B229-03AD4F158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523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7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8E01E-E73A-1B4C-A796-49122FBD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What is on the gre?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4F6E7-1981-664A-87BF-F5CD251D5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Content areas tested: </a:t>
            </a:r>
          </a:p>
          <a:p>
            <a:pPr lvl="1"/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Basic arithmetic </a:t>
            </a:r>
          </a:p>
          <a:p>
            <a:pPr lvl="1"/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Algebra</a:t>
            </a:r>
          </a:p>
          <a:p>
            <a:pPr lvl="1"/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Geometry </a:t>
            </a:r>
          </a:p>
          <a:p>
            <a:pPr lvl="1"/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Data analysis</a:t>
            </a:r>
          </a:p>
          <a:p>
            <a:pPr lvl="1"/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  <a:p>
            <a:pPr lvl="1"/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Reading comprehension and analysis </a:t>
            </a:r>
          </a:p>
          <a:p>
            <a:pPr marL="0" indent="0">
              <a:buNone/>
            </a:pPr>
            <a:endParaRPr lang="en-US" sz="200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4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DD1ED9-7847-4E1F-8455-6A5ECF64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A3DFEF-67D3-4CCE-BFE8-397D542A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E4445D-D137-4867-B463-009D641E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80D46F-EE5E-4AF1-A8B9-B9948FF6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AF67B-70BC-8840-AA3C-A49AFA3F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507414"/>
            <a:ext cx="5952037" cy="3703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Section I: Practice Tests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73B26-66D8-DB4C-AFEC-D511AFFC9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3600" y="1507414"/>
            <a:ext cx="3247118" cy="3703320"/>
          </a:xfrm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Get a sense of your starting point and take a practice test to identify your strengths and weaknesses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FDD496-1EBA-4A1D-A7EF-C3175608D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24130" y="3313354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888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9482-5014-D041-A2D6-24E21D01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en-US" sz="3600"/>
              <a:t>ETS GRE Practice Test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650703-4FD5-4BDA-86D0-09ACAE008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r>
              <a:rPr lang="en-US" sz="2000" b="1" dirty="0"/>
              <a:t>Best free prep option! </a:t>
            </a:r>
            <a:r>
              <a:rPr lang="en-US" sz="2000" dirty="0"/>
              <a:t>Closest thing to the real test because questions are very similar to the real GRE</a:t>
            </a:r>
          </a:p>
          <a:p>
            <a:r>
              <a:rPr lang="en-US" sz="2000" dirty="0"/>
              <a:t>Pros: Created by the test designers. 2 free* tests available </a:t>
            </a:r>
          </a:p>
          <a:p>
            <a:r>
              <a:rPr lang="en-US" sz="2000" dirty="0"/>
              <a:t>Cons:  No score on the written portion</a:t>
            </a:r>
          </a:p>
          <a:p>
            <a:r>
              <a:rPr lang="en-US" sz="2000" dirty="0"/>
              <a:t>*Need to make an account and “check out” with the 2 free tests in the cart - costs $0</a:t>
            </a:r>
          </a:p>
          <a:p>
            <a:r>
              <a:rPr lang="en-US" sz="1500" b="1" u="sng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https://www.ets.org/gre</a:t>
            </a:r>
            <a:r>
              <a:rPr lang="en-US" sz="1500" b="1" dirty="0">
                <a:effectLst/>
              </a:rPr>
              <a:t> </a:t>
            </a:r>
            <a:endParaRPr lang="en-US" sz="1500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5BC4BE-7C28-A745-AF2B-F993606E0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80" b="4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955AE4E-77D4-214E-AF47-177F7BCBB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22" b="-2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49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D7B2-393E-4E4F-8C8D-16601A83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Princeton Review Practice Tests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1C6849-A9DF-46A7-B938-DBB8D213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r>
              <a:rPr lang="en-US" sz="2000" dirty="0"/>
              <a:t>Great free practice test option!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Mimics real test with regard to layout and timing. </a:t>
            </a:r>
            <a:r>
              <a:rPr lang="en-US" sz="2000" b="1" dirty="0">
                <a:effectLst/>
              </a:rPr>
              <a:t>Provides a score for written portion </a:t>
            </a:r>
          </a:p>
          <a:p>
            <a:r>
              <a:rPr lang="en-US" sz="2000" dirty="0">
                <a:effectLst/>
              </a:rPr>
              <a:t>All the portions are graded and individual feedback on areas of strength and weakness are identified. The questions are slightly more challenging than the real test. </a:t>
            </a:r>
          </a:p>
          <a:p>
            <a:r>
              <a:rPr lang="en-US" sz="150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https://www.princetonreview.com/grad/free-gre-practice-test?ceid=tersh-nav-test-prep#!practice</a:t>
            </a:r>
            <a:r>
              <a:rPr lang="en-US" sz="1500" dirty="0">
                <a:effectLst/>
              </a:rPr>
              <a:t> </a:t>
            </a:r>
          </a:p>
          <a:p>
            <a:endParaRPr lang="en-US" sz="1900" dirty="0">
              <a:effectLst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D3E90A-BA78-E14F-8804-D5E537988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5" r="4" b="9877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830342-E915-F842-8CDA-E50FF3AF0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2719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0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6607-549B-CC4F-9489-1397A9E9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Kaplan Prep: Practice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46824-70CD-144A-9A9E-A8B28AE26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166" y="2336608"/>
            <a:ext cx="6516509" cy="3599316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effectLst/>
              </a:rPr>
              <a:t>Not as good as ETS or Princeton Review</a:t>
            </a:r>
          </a:p>
          <a:p>
            <a:r>
              <a:rPr lang="en-US" sz="2000" dirty="0">
                <a:effectLst/>
              </a:rPr>
              <a:t>Need to sign up for an account, but one free online test is provided upon creation of the account </a:t>
            </a:r>
          </a:p>
          <a:p>
            <a:r>
              <a:rPr lang="en-US" sz="2000" dirty="0">
                <a:effectLst/>
              </a:rPr>
              <a:t>Test simulates the real test with regard to layout and timing</a:t>
            </a:r>
          </a:p>
          <a:p>
            <a:r>
              <a:rPr lang="en-US" sz="2000" dirty="0">
                <a:effectLst/>
              </a:rPr>
              <a:t>All the portions are graded and individual feedback is provided. The written portion is not graded. </a:t>
            </a:r>
          </a:p>
          <a:p>
            <a:r>
              <a:rPr lang="en-US" sz="1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https://www.kaptest.com/gre/free/gre-practice-test-options?_ga=2.11573564.98721432.1571934511-1857673149.1571934511</a:t>
            </a:r>
            <a:endParaRPr lang="en-US" sz="1700" dirty="0"/>
          </a:p>
          <a:p>
            <a:endParaRPr lang="en-US" sz="1700" dirty="0">
              <a:effectLst/>
            </a:endParaRPr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CC100-C32F-FF42-899D-3A04B1123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5" y="3429378"/>
            <a:ext cx="2692907" cy="141377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66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DD1ED9-7847-4E1F-8455-6A5ECF64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A3DFEF-67D3-4CCE-BFE8-397D542A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E4445D-D137-4867-B463-009D641E9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0D46F-EE5E-4AF1-A8B9-B9948FF6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F103D-65A5-496A-9B61-995A9F81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588DF-54BC-C646-B5FF-AF0539B3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507414"/>
            <a:ext cx="5952037" cy="3703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Section II: Content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EA410-7855-E44E-8F43-9F73C3A3A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3600" y="1507414"/>
            <a:ext cx="3247118" cy="3703320"/>
          </a:xfrm>
          <a:ln w="57150"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Now that you’ve figured out your strengths and areas for growth…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turn your attention to sharpening your knowledge in those areas.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FDD496-1EBA-4A1D-A7EF-C3175608D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24130" y="3313354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100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FC4BFF-1176-204A-885B-7E3BDE09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MHPractice Plus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467DB8E-596B-43A7-A60E-8FAFC5BFA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effectLst/>
              </a:rPr>
              <a:t>Pros: </a:t>
            </a:r>
            <a:r>
              <a:rPr lang="en-US" sz="2000" b="1" dirty="0">
                <a:effectLst/>
              </a:rPr>
              <a:t>Offers 7 </a:t>
            </a:r>
            <a:r>
              <a:rPr lang="en-US" sz="2000" b="1" dirty="0"/>
              <a:t>free </a:t>
            </a:r>
            <a:r>
              <a:rPr lang="en-US" sz="2000" b="1" dirty="0">
                <a:effectLst/>
              </a:rPr>
              <a:t>practice tests. </a:t>
            </a:r>
            <a:r>
              <a:rPr lang="en-US" sz="2000" dirty="0">
                <a:effectLst/>
              </a:rPr>
              <a:t>Videos are available for some content areas.</a:t>
            </a:r>
          </a:p>
          <a:p>
            <a:pPr lvl="1"/>
            <a:r>
              <a:rPr lang="en-US" sz="2000" dirty="0">
                <a:effectLst/>
              </a:rPr>
              <a:t>Cons: Questions are a bit more challenging than the real GRE</a:t>
            </a:r>
          </a:p>
          <a:p>
            <a:pPr lvl="1"/>
            <a:r>
              <a:rPr lang="en-US" sz="2000" dirty="0">
                <a:effectLst/>
              </a:rPr>
              <a:t>This is a good free resource, however, it should be supplemented by official ETS prep material, the Princeton Review, or Manhattan Prep’s 5lb book </a:t>
            </a:r>
          </a:p>
          <a:p>
            <a:pPr lvl="1"/>
            <a:r>
              <a:rPr lang="en-US" sz="1500" u="sng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http://www.mhpracticeplus.com/gre.php</a:t>
            </a:r>
            <a:endParaRPr lang="en-US" sz="1500" dirty="0">
              <a:effectLst/>
            </a:endParaRPr>
          </a:p>
          <a:p>
            <a:endParaRPr lang="en-US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B3DD71-F1D0-D248-B0BC-9DA881654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6" r="4750" b="1"/>
          <a:stretch/>
        </p:blipFill>
        <p:spPr>
          <a:xfrm>
            <a:off x="8051799" y="1892627"/>
            <a:ext cx="3699935" cy="2202738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FB5426-6C3F-BF40-BC9E-2ABC03BBE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5" r="14481" b="5"/>
          <a:stretch/>
        </p:blipFill>
        <p:spPr>
          <a:xfrm>
            <a:off x="8051799" y="4187827"/>
            <a:ext cx="1806576" cy="2202738"/>
          </a:xfrm>
          <a:prstGeom prst="rect">
            <a:avLst/>
          </a:prstGeom>
        </p:spPr>
      </p:pic>
      <p:pic>
        <p:nvPicPr>
          <p:cNvPr id="7" name="Content Placeholder 6" descr="A picture containing screenshot, computer, food&#10;&#10;Description automatically generated">
            <a:extLst>
              <a:ext uri="{FF2B5EF4-FFF2-40B4-BE49-F238E27FC236}">
                <a16:creationId xmlns:a16="http://schemas.microsoft.com/office/drawing/2014/main" id="{5017B07F-CD72-BC44-A601-29AD504EA2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20" r="15276" b="4"/>
          <a:stretch/>
        </p:blipFill>
        <p:spPr>
          <a:xfrm>
            <a:off x="9963151" y="4187827"/>
            <a:ext cx="1788584" cy="22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389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1112</Words>
  <Application>Microsoft Macintosh PowerPoint</Application>
  <PresentationFormat>Widescreen</PresentationFormat>
  <Paragraphs>100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Gill Sans MT</vt:lpstr>
      <vt:lpstr>Wingdings 2</vt:lpstr>
      <vt:lpstr>Dividend</vt:lpstr>
      <vt:lpstr>GRE Resources: Roosevelt University</vt:lpstr>
      <vt:lpstr>What is the GRE?</vt:lpstr>
      <vt:lpstr>What is on the gre?</vt:lpstr>
      <vt:lpstr>Section I: Practice Tests</vt:lpstr>
      <vt:lpstr>ETS GRE Practice Test</vt:lpstr>
      <vt:lpstr>Princeton Review Practice Tests</vt:lpstr>
      <vt:lpstr>Kaplan Prep: Practice Test</vt:lpstr>
      <vt:lpstr>Section II: Content Practice</vt:lpstr>
      <vt:lpstr>MHPractice Plus</vt:lpstr>
      <vt:lpstr>Magoosh</vt:lpstr>
      <vt:lpstr>GRE PrepScholar</vt:lpstr>
      <vt:lpstr>ETS GRE Math Practice</vt:lpstr>
      <vt:lpstr>Kaplan Prep: Question of the Day</vt:lpstr>
      <vt:lpstr>Quizlet: Common Vocab Questions</vt:lpstr>
      <vt:lpstr>Section III: Recommended Books</vt:lpstr>
      <vt:lpstr>Official GRE Super Power Pack ($36)</vt:lpstr>
      <vt:lpstr>Manhattan Prep: 5 lb Book of GRE Practice Problems ($20)</vt:lpstr>
      <vt:lpstr>Princeton Review: Cracking the GRE ($15)</vt:lpstr>
      <vt:lpstr>Section IV: Events</vt:lpstr>
      <vt:lpstr>Kaplan Free Events</vt:lpstr>
      <vt:lpstr>Section V: gre subject test in psychology</vt:lpstr>
      <vt:lpstr>What about the psychology Gre?</vt:lpstr>
      <vt:lpstr>How do I study for the psychology gre?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 Resources: Roosevelt University</dc:title>
  <dc:creator>Berlin, Juliana</dc:creator>
  <cp:lastModifiedBy>Berlin, Juliana</cp:lastModifiedBy>
  <cp:revision>2</cp:revision>
  <dcterms:created xsi:type="dcterms:W3CDTF">2019-11-15T19:26:29Z</dcterms:created>
  <dcterms:modified xsi:type="dcterms:W3CDTF">2019-11-15T19:30:41Z</dcterms:modified>
</cp:coreProperties>
</file>