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364" r:id="rId2"/>
    <p:sldId id="365" r:id="rId3"/>
    <p:sldId id="293" r:id="rId4"/>
    <p:sldId id="388" r:id="rId5"/>
    <p:sldId id="368" r:id="rId6"/>
    <p:sldId id="369" r:id="rId7"/>
    <p:sldId id="291" r:id="rId8"/>
    <p:sldId id="266" r:id="rId9"/>
    <p:sldId id="366" r:id="rId10"/>
    <p:sldId id="370" r:id="rId11"/>
    <p:sldId id="328" r:id="rId12"/>
    <p:sldId id="361" r:id="rId13"/>
    <p:sldId id="362" r:id="rId14"/>
    <p:sldId id="367" r:id="rId15"/>
    <p:sldId id="371" r:id="rId16"/>
    <p:sldId id="372" r:id="rId17"/>
    <p:sldId id="373" r:id="rId18"/>
    <p:sldId id="374" r:id="rId19"/>
    <p:sldId id="375" r:id="rId20"/>
    <p:sldId id="376" r:id="rId21"/>
    <p:sldId id="384" r:id="rId22"/>
    <p:sldId id="377" r:id="rId23"/>
    <p:sldId id="378" r:id="rId24"/>
    <p:sldId id="379" r:id="rId25"/>
    <p:sldId id="380" r:id="rId26"/>
    <p:sldId id="385" r:id="rId27"/>
    <p:sldId id="386" r:id="rId28"/>
    <p:sldId id="381" r:id="rId29"/>
    <p:sldId id="387" r:id="rId30"/>
    <p:sldId id="382" r:id="rId31"/>
    <p:sldId id="383"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9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760"/>
    </p:cViewPr>
  </p:sorterViewPr>
  <p:notesViewPr>
    <p:cSldViewPr>
      <p:cViewPr varScale="1">
        <p:scale>
          <a:sx n="66" d="100"/>
          <a:sy n="66" d="100"/>
        </p:scale>
        <p:origin x="-229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BC05F397-586A-C74E-96FB-1E3028E8E1D6}" type="datetimeFigureOut">
              <a:rPr lang="en-US"/>
              <a:pPr>
                <a:defRPr/>
              </a:pPr>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EE78D45-DCCF-5043-8819-CB6501552690}" type="slidenum">
              <a:rPr lang="en-US"/>
              <a:pPr>
                <a:defRPr/>
              </a:pPr>
              <a:t>‹#›</a:t>
            </a:fld>
            <a:endParaRPr lang="en-US"/>
          </a:p>
        </p:txBody>
      </p:sp>
    </p:spTree>
    <p:extLst>
      <p:ext uri="{BB962C8B-B14F-4D97-AF65-F5344CB8AC3E}">
        <p14:creationId xmlns:p14="http://schemas.microsoft.com/office/powerpoint/2010/main" val="2038957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6413AFBF-7BDF-5949-9D40-57CAF09E8647}" type="datetimeFigureOut">
              <a:rPr lang="en-US"/>
              <a:pPr>
                <a:defRPr/>
              </a:pPr>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C8CE1A2-2E7E-F043-9472-20D2EC0B87C3}" type="slidenum">
              <a:rPr lang="en-US"/>
              <a:pPr>
                <a:defRPr/>
              </a:pPr>
              <a:t>‹#›</a:t>
            </a:fld>
            <a:endParaRPr lang="en-US"/>
          </a:p>
        </p:txBody>
      </p:sp>
    </p:spTree>
    <p:extLst>
      <p:ext uri="{BB962C8B-B14F-4D97-AF65-F5344CB8AC3E}">
        <p14:creationId xmlns:p14="http://schemas.microsoft.com/office/powerpoint/2010/main" val="190078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4AD9BAF-EEBB-014D-9D2D-3C34ED388360}"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Where we've come from the days of Eiseley's urban nature explorations and environmental critique of the city</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D23C68-4E20-0042-BA9B-7F6C9BAD0B8D}"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Big impacts: Eiseley frequently fashions the city into a powerful metaphor of humanity’s global environmental impact -- a potent symbol and unsettling literal expression of the human species' rampant growth and voracious consumption of natural resources. Urban sprawl is like a cancer on the landscape.  </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3B16D6C-31C7-314D-B20A-D7368DE61A34}"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2B09E6A-3A8C-F44F-84B4-1618A51E38C5}"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biophysical environment of city and suburb serve multiple (and sometimes conflicting) functions in Loren Eiseley’s prose and poetry. For Eiseley the writer, naturalist, and evolutionary biologist, contact with nature in the cityscape establishes a literary sense of place and validates the ecological worth of the urban biota, however common or marginal the latter may be.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70A5D06-4387-404A-BDD9-AB849D3E824C}"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28B6742-F81D-D445-834D-A1678CB44A7A}"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08C3591-8BD1-244F-91EC-E2FCD7F89E0C}" type="slidenum">
              <a:rPr lang="en-US" smtClean="0"/>
              <a:pPr>
                <a:defRPr/>
              </a:pPr>
              <a:t>16</a:t>
            </a:fld>
            <a:endParaRPr lang="en-US" smtClean="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3A2FD967-8118-1A4A-8F32-9E95472AB33E}" type="slidenum">
              <a:rPr lang="en-US" smtClean="0"/>
              <a:pPr>
                <a:defRPr/>
              </a:pPr>
              <a:t>17</a:t>
            </a:fld>
            <a:endParaRPr lang="en-US"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3E428A-7CD2-DE4D-8966-71AFA9C4A7B6}"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323CBFF-826D-784D-9AAB-2C358635DF49}"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3B2BDA7-2081-A24D-9CF1-5E2204E79ADD}"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9BAE87-A21D-C945-8B23-B7BF7B5DB2D0}"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09575DC-48ED-2142-9B6B-005F0D128646}"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D60941C5-B1F9-DA49-B309-899F9E16EEFB}" type="slidenum">
              <a:rPr lang="en-US" smtClean="0"/>
              <a:pPr>
                <a:defRPr/>
              </a:pPr>
              <a:t>22</a:t>
            </a:fld>
            <a:endParaRPr lang="en-US" smtClean="0"/>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EB334E-2174-E144-BC99-52931EEB4C2A}"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sz="140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2F662DD-608F-7143-96D7-D4BF3957711F}" type="slidenum">
              <a:rPr lang="en-US" sz="1200"/>
              <a:pPr/>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Yet, his literary urban landscape is also a setting haunted by visions of decay and decline, of a crumbling technological civilization succumbing to the inevitable forces of nature reclaiming dominion. </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55207D1-09A3-BE46-8F32-4AC97AC5A5D2}"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Getting out of the car and onto the bike</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E2A695C-F182-4E4E-B02A-AED10B92FA81}"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Sprawl containment through planning</a:t>
            </a: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A9F8D10-5E63-1647-AD1B-58F81E4860E7}" type="slidenum">
              <a:rPr lang="en-US" sz="1200" smtClean="0"/>
              <a:pPr>
                <a:defRPr/>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2C39345-F6C7-C447-B04E-DD238207ECBE}"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BAAA1B6-DD66-FC49-846B-21F11FF656C7}"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3E4174-1BA7-0645-908E-33998966925D}"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B2FA1AD-97DC-C243-9F16-626CDE791197}"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CECCF59-1F10-C84E-A736-F4D53AF56252}" type="slidenum">
              <a:rPr lang="en-US" sz="1200"/>
              <a:pPr/>
              <a:t>31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biophysical environment of city and suburb serve multiple (and sometimes conflicting) functions in Loren Eiseley’s prose and poetry. For Eiseley the writer, naturalist, and evolutionary biologist, contact with nature in the cityscape establishes a literary sense of place and validates the ecological worth of the urban biota, however common or marginal the latter may be.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CAF3B27-A933-4249-96DB-15B905107B3F}"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biophysical environment of city and suburb serve multiple (and sometimes conflicting) functions in Loren Eiseley’s prose and poetry. For Eiseley the writer, naturalist, and evolutionary biologist, contact with nature in the cityscape establishes a literary sense of place and validates the ecological worth of the urban biota, however common or marginal the latter may be.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3617B4D-E90A-6C43-A1E1-817DD44D52D4}"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Eiseley’s work expresses these tensions, and persuades us that urbanized areas are both important sites of human contact with nature as well as places in which biodiversity can be conserved and the idea of "the natural" critically interrogated.</a:t>
            </a:r>
          </a:p>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D79ECB-0F6A-1D45-BBD1-3B95A9D6EB34}"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biophysical environment of city and suburb serve multiple (and sometimes conflicting) functions in Loren Eiseley’s prose and poetry. For Eiseley the writer, naturalist, and evolutionary biologist, contact with nature in the cityscape establishes a literary sense of place and validates the ecological worth of the urban biota, however common or marginal the latter may be.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FA4834E-B345-5D4C-8107-D2BC341DCC3E}"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086B4B1-FE75-8C4D-8337-A53D21BE35B4}"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What's the take-away of Eiseley's work? Not that he had all the answers – far from it – but that he thought about cities as interesting biological landscapes that revealed much about how our species uses (and abuses) land and resources.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AD8A70-CFC8-A54B-8796-15AB3F8846DD}"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3536D-D75C-F04D-BA8F-C66F3ED17B93}" type="slidenum">
              <a:rPr lang="en-US"/>
              <a:pPr>
                <a:defRPr/>
              </a:pPr>
              <a:t>‹#›</a:t>
            </a:fld>
            <a:endParaRPr lang="en-US"/>
          </a:p>
        </p:txBody>
      </p:sp>
    </p:spTree>
    <p:extLst>
      <p:ext uri="{BB962C8B-B14F-4D97-AF65-F5344CB8AC3E}">
        <p14:creationId xmlns:p14="http://schemas.microsoft.com/office/powerpoint/2010/main" val="296047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896D5-1E45-674D-827E-D9CC9BD1F1F9}" type="slidenum">
              <a:rPr lang="en-US"/>
              <a:pPr>
                <a:defRPr/>
              </a:pPr>
              <a:t>‹#›</a:t>
            </a:fld>
            <a:endParaRPr lang="en-US"/>
          </a:p>
        </p:txBody>
      </p:sp>
    </p:spTree>
    <p:extLst>
      <p:ext uri="{BB962C8B-B14F-4D97-AF65-F5344CB8AC3E}">
        <p14:creationId xmlns:p14="http://schemas.microsoft.com/office/powerpoint/2010/main" val="300833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F464D-5071-1A4E-B4FC-BDFD02D7DBA4}" type="slidenum">
              <a:rPr lang="en-US"/>
              <a:pPr>
                <a:defRPr/>
              </a:pPr>
              <a:t>‹#›</a:t>
            </a:fld>
            <a:endParaRPr lang="en-US"/>
          </a:p>
        </p:txBody>
      </p:sp>
    </p:spTree>
    <p:extLst>
      <p:ext uri="{BB962C8B-B14F-4D97-AF65-F5344CB8AC3E}">
        <p14:creationId xmlns:p14="http://schemas.microsoft.com/office/powerpoint/2010/main" val="394785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F2493F-7BF0-EE42-846D-CF53CB03232C}" type="slidenum">
              <a:rPr lang="en-US"/>
              <a:pPr>
                <a:defRPr/>
              </a:pPr>
              <a:t>‹#›</a:t>
            </a:fld>
            <a:endParaRPr lang="en-US"/>
          </a:p>
        </p:txBody>
      </p:sp>
    </p:spTree>
    <p:extLst>
      <p:ext uri="{BB962C8B-B14F-4D97-AF65-F5344CB8AC3E}">
        <p14:creationId xmlns:p14="http://schemas.microsoft.com/office/powerpoint/2010/main" val="181514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9722605-3264-9C41-85B8-9801205BB36E}" type="slidenum">
              <a:rPr lang="en-US"/>
              <a:pPr>
                <a:defRPr/>
              </a:pPr>
              <a:t>‹#›</a:t>
            </a:fld>
            <a:endParaRPr lang="en-US"/>
          </a:p>
        </p:txBody>
      </p:sp>
    </p:spTree>
    <p:extLst>
      <p:ext uri="{BB962C8B-B14F-4D97-AF65-F5344CB8AC3E}">
        <p14:creationId xmlns:p14="http://schemas.microsoft.com/office/powerpoint/2010/main" val="247981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3C0D26-61E8-384D-B53F-1AAB324462A6}" type="slidenum">
              <a:rPr lang="en-US"/>
              <a:pPr>
                <a:defRPr/>
              </a:pPr>
              <a:t>‹#›</a:t>
            </a:fld>
            <a:endParaRPr lang="en-US"/>
          </a:p>
        </p:txBody>
      </p:sp>
    </p:spTree>
    <p:extLst>
      <p:ext uri="{BB962C8B-B14F-4D97-AF65-F5344CB8AC3E}">
        <p14:creationId xmlns:p14="http://schemas.microsoft.com/office/powerpoint/2010/main" val="181336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14D90-9D5C-A44F-A0C8-85C77CC87AD5}" type="slidenum">
              <a:rPr lang="en-US"/>
              <a:pPr>
                <a:defRPr/>
              </a:pPr>
              <a:t>‹#›</a:t>
            </a:fld>
            <a:endParaRPr lang="en-US"/>
          </a:p>
        </p:txBody>
      </p:sp>
    </p:spTree>
    <p:extLst>
      <p:ext uri="{BB962C8B-B14F-4D97-AF65-F5344CB8AC3E}">
        <p14:creationId xmlns:p14="http://schemas.microsoft.com/office/powerpoint/2010/main" val="78256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B35A9-19C7-F647-A2D4-6324F6BD0407}" type="slidenum">
              <a:rPr lang="en-US"/>
              <a:pPr>
                <a:defRPr/>
              </a:pPr>
              <a:t>‹#›</a:t>
            </a:fld>
            <a:endParaRPr lang="en-US"/>
          </a:p>
        </p:txBody>
      </p:sp>
    </p:spTree>
    <p:extLst>
      <p:ext uri="{BB962C8B-B14F-4D97-AF65-F5344CB8AC3E}">
        <p14:creationId xmlns:p14="http://schemas.microsoft.com/office/powerpoint/2010/main" val="293838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9FBFDC-5E35-CD44-97AD-0A1A2332B4FC}" type="slidenum">
              <a:rPr lang="en-US"/>
              <a:pPr>
                <a:defRPr/>
              </a:pPr>
              <a:t>‹#›</a:t>
            </a:fld>
            <a:endParaRPr lang="en-US"/>
          </a:p>
        </p:txBody>
      </p:sp>
    </p:spTree>
    <p:extLst>
      <p:ext uri="{BB962C8B-B14F-4D97-AF65-F5344CB8AC3E}">
        <p14:creationId xmlns:p14="http://schemas.microsoft.com/office/powerpoint/2010/main" val="38100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E57304-D920-4744-8C06-F3E4580F8C04}" type="slidenum">
              <a:rPr lang="en-US"/>
              <a:pPr>
                <a:defRPr/>
              </a:pPr>
              <a:t>‹#›</a:t>
            </a:fld>
            <a:endParaRPr lang="en-US"/>
          </a:p>
        </p:txBody>
      </p:sp>
    </p:spTree>
    <p:extLst>
      <p:ext uri="{BB962C8B-B14F-4D97-AF65-F5344CB8AC3E}">
        <p14:creationId xmlns:p14="http://schemas.microsoft.com/office/powerpoint/2010/main" val="413473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0566B8-1880-4141-B6B6-538E6A096EFA}" type="slidenum">
              <a:rPr lang="en-US"/>
              <a:pPr>
                <a:defRPr/>
              </a:pPr>
              <a:t>‹#›</a:t>
            </a:fld>
            <a:endParaRPr lang="en-US"/>
          </a:p>
        </p:txBody>
      </p:sp>
    </p:spTree>
    <p:extLst>
      <p:ext uri="{BB962C8B-B14F-4D97-AF65-F5344CB8AC3E}">
        <p14:creationId xmlns:p14="http://schemas.microsoft.com/office/powerpoint/2010/main" val="288878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EB6801-F3AA-6548-9B8E-2669D51AAB1B}" type="slidenum">
              <a:rPr lang="en-US"/>
              <a:pPr>
                <a:defRPr/>
              </a:pPr>
              <a:t>‹#›</a:t>
            </a:fld>
            <a:endParaRPr lang="en-US"/>
          </a:p>
        </p:txBody>
      </p:sp>
    </p:spTree>
    <p:extLst>
      <p:ext uri="{BB962C8B-B14F-4D97-AF65-F5344CB8AC3E}">
        <p14:creationId xmlns:p14="http://schemas.microsoft.com/office/powerpoint/2010/main" val="373732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68164D-546D-8B44-9176-88629F4EB25F}" type="slidenum">
              <a:rPr lang="en-US"/>
              <a:pPr>
                <a:defRPr/>
              </a:pPr>
              <a:t>‹#›</a:t>
            </a:fld>
            <a:endParaRPr lang="en-US"/>
          </a:p>
        </p:txBody>
      </p:sp>
    </p:spTree>
    <p:extLst>
      <p:ext uri="{BB962C8B-B14F-4D97-AF65-F5344CB8AC3E}">
        <p14:creationId xmlns:p14="http://schemas.microsoft.com/office/powerpoint/2010/main" val="204493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8E296-6591-9647-88ED-6109F056526C}" type="slidenum">
              <a:rPr lang="en-US"/>
              <a:pPr>
                <a:defRPr/>
              </a:pPr>
              <a:t>‹#›</a:t>
            </a:fld>
            <a:endParaRPr lang="en-US"/>
          </a:p>
        </p:txBody>
      </p:sp>
    </p:spTree>
    <p:extLst>
      <p:ext uri="{BB962C8B-B14F-4D97-AF65-F5344CB8AC3E}">
        <p14:creationId xmlns:p14="http://schemas.microsoft.com/office/powerpoint/2010/main" val="808732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0185D21-5D90-624C-BB56-EBA2BF4FD7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hyperlink" Target="http://www.downtownroanoke.org/_files/images/city_skyline_hm_pg.jp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DubkinParkCommunityGarden" TargetMode="External"/><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www.mortonarb.org/" TargetMode="Externa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hyperlink" Target="http://www.ipp.org/" TargetMode="External"/><Relationship Id="rId4" Type="http://schemas.openxmlformats.org/officeDocument/2006/relationships/image" Target="../media/image36.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3.jpe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humansandnature.org/city-creatures--animal-encounters-in-chicago---s-urban-wilderness-project-9.php" TargetMode="External"/><Relationship Id="rId4" Type="http://schemas.openxmlformats.org/officeDocument/2006/relationships/hyperlink" Target="http://futureofschaumburg.wordpress.com/" TargetMode="External"/><Relationship Id="rId5" Type="http://schemas.openxmlformats.org/officeDocument/2006/relationships/hyperlink" Target="http://www.humansandnature.org/blog/author/michael-bryson" TargetMode="External"/><Relationship Id="rId6" Type="http://schemas.openxmlformats.org/officeDocument/2006/relationships/hyperlink" Target="http://rusustain.wordpress.com/" TargetMode="External"/><Relationship Id="rId7" Type="http://schemas.openxmlformats.org/officeDocument/2006/relationships/hyperlink" Target="http://sites.roosevelt.edu/mbryson/category/joliet/" TargetMode="External"/><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hyperlink" Target="http://futureofschaumburg.wordpress.com/" TargetMode="External"/><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esa.un.org/unup/Maps/maps_urban_2011.htm" TargetMode="External"/><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esa.un.org/unup/Maps/maps_urban_2025.htm" TargetMode="External"/><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228600" y="152400"/>
            <a:ext cx="8610600" cy="1143000"/>
          </a:xfrm>
        </p:spPr>
        <p:txBody>
          <a:bodyPr/>
          <a:lstStyle/>
          <a:p>
            <a:pPr eaLnBrk="1" hangingPunct="1"/>
            <a:r>
              <a:rPr lang="en-US" sz="3200" b="1">
                <a:solidFill>
                  <a:schemeClr val="tx1"/>
                </a:solidFill>
                <a:latin typeface="Helvetica Neue" charset="0"/>
              </a:rPr>
              <a:t>Writing the Urban Landscape</a:t>
            </a:r>
            <a:br>
              <a:rPr lang="en-US" sz="3200" b="1">
                <a:solidFill>
                  <a:schemeClr val="tx1"/>
                </a:solidFill>
                <a:latin typeface="Helvetica Neue" charset="0"/>
              </a:rPr>
            </a:br>
            <a:r>
              <a:rPr lang="en-US" sz="2000" b="1">
                <a:solidFill>
                  <a:srgbClr val="800000"/>
                </a:solidFill>
                <a:latin typeface="Helvetica Neue" charset="0"/>
              </a:rPr>
              <a:t>Literature, Environmental Studies, &amp; the Sustainable Future of Cities</a:t>
            </a:r>
            <a:endParaRPr lang="en-US" sz="2000">
              <a:solidFill>
                <a:srgbClr val="800000"/>
              </a:solidFill>
              <a:latin typeface="Times" charset="0"/>
            </a:endParaRPr>
          </a:p>
        </p:txBody>
      </p:sp>
      <p:sp>
        <p:nvSpPr>
          <p:cNvPr id="18434" name="Rectangle 3"/>
          <p:cNvSpPr>
            <a:spLocks noGrp="1" noChangeArrowheads="1"/>
          </p:cNvSpPr>
          <p:nvPr>
            <p:ph type="subTitle" idx="1"/>
          </p:nvPr>
        </p:nvSpPr>
        <p:spPr>
          <a:xfrm>
            <a:off x="228600" y="5318125"/>
            <a:ext cx="4286250" cy="1147763"/>
          </a:xfrm>
        </p:spPr>
        <p:txBody>
          <a:bodyPr/>
          <a:lstStyle/>
          <a:p>
            <a:pPr eaLnBrk="1" hangingPunct="1"/>
            <a:r>
              <a:rPr lang="en-US" sz="1800" b="1">
                <a:solidFill>
                  <a:srgbClr val="000090"/>
                </a:solidFill>
                <a:latin typeface="Helvetica Neue" charset="0"/>
              </a:rPr>
              <a:t>Mike Bryson</a:t>
            </a:r>
            <a:br>
              <a:rPr lang="en-US" sz="1800" b="1">
                <a:solidFill>
                  <a:srgbClr val="000090"/>
                </a:solidFill>
                <a:latin typeface="Helvetica Neue" charset="0"/>
              </a:rPr>
            </a:br>
            <a:r>
              <a:rPr lang="en-US" sz="1800">
                <a:solidFill>
                  <a:srgbClr val="000090"/>
                </a:solidFill>
                <a:latin typeface="Helvetica Neue" charset="0"/>
              </a:rPr>
              <a:t>Associate Professor of Humanities &amp;</a:t>
            </a:r>
            <a:br>
              <a:rPr lang="en-US" sz="1800">
                <a:solidFill>
                  <a:srgbClr val="000090"/>
                </a:solidFill>
                <a:latin typeface="Helvetica Neue" charset="0"/>
              </a:rPr>
            </a:br>
            <a:r>
              <a:rPr lang="en-US" sz="1800">
                <a:solidFill>
                  <a:srgbClr val="000090"/>
                </a:solidFill>
                <a:latin typeface="Helvetica Neue" charset="0"/>
              </a:rPr>
              <a:t>Sustainability Studies</a:t>
            </a:r>
            <a:br>
              <a:rPr lang="en-US" sz="1800">
                <a:solidFill>
                  <a:srgbClr val="000090"/>
                </a:solidFill>
                <a:latin typeface="Helvetica Neue" charset="0"/>
              </a:rPr>
            </a:br>
            <a:r>
              <a:rPr lang="en-US" sz="1800">
                <a:solidFill>
                  <a:srgbClr val="000090"/>
                </a:solidFill>
                <a:latin typeface="Helvetica Neue" charset="0"/>
              </a:rPr>
              <a:t>Roosevelt University</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29257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60500"/>
            <a:ext cx="81534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2"/>
          <p:cNvSpPr txBox="1">
            <a:spLocks noChangeArrowheads="1"/>
          </p:cNvSpPr>
          <p:nvPr/>
        </p:nvSpPr>
        <p:spPr bwMode="auto">
          <a:xfrm>
            <a:off x="5005388" y="5335588"/>
            <a:ext cx="38227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1800" b="1">
                <a:latin typeface="Helvetica Neue" charset="0"/>
              </a:rPr>
              <a:t>Environmental Studies Program</a:t>
            </a:r>
            <a:r>
              <a:rPr lang="en-US" sz="1800">
                <a:latin typeface="Helvetica Neue" charset="0"/>
              </a:rPr>
              <a:t/>
            </a:r>
            <a:br>
              <a:rPr lang="en-US" sz="1800">
                <a:latin typeface="Helvetica Neue" charset="0"/>
              </a:rPr>
            </a:br>
            <a:r>
              <a:rPr lang="en-US" sz="1800">
                <a:latin typeface="Helvetica Neue" charset="0"/>
              </a:rPr>
              <a:t>Research Presentation</a:t>
            </a:r>
          </a:p>
          <a:p>
            <a:pPr algn="ctr" eaLnBrk="1" hangingPunct="1"/>
            <a:r>
              <a:rPr lang="en-US" sz="1800">
                <a:latin typeface="Helvetica Neue" charset="0"/>
              </a:rPr>
              <a:t>Roanoke College</a:t>
            </a:r>
          </a:p>
          <a:p>
            <a:pPr algn="ctr" eaLnBrk="1" hangingPunct="1"/>
            <a:r>
              <a:rPr lang="en-US" sz="1800">
                <a:latin typeface="Helvetica Neue" charset="0"/>
              </a:rPr>
              <a:t>14 January 2014</a:t>
            </a:r>
          </a:p>
        </p:txBody>
      </p:sp>
      <p:pic>
        <p:nvPicPr>
          <p:cNvPr id="18438" name="Picture 1" descr="R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4068763"/>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2400"/>
            <a:ext cx="8382000" cy="1143000"/>
          </a:xfrm>
        </p:spPr>
        <p:txBody>
          <a:bodyPr/>
          <a:lstStyle/>
          <a:p>
            <a:r>
              <a:rPr lang="en-US" sz="2800" b="1">
                <a:latin typeface="Helvetica Neue" charset="0"/>
                <a:cs typeface="Helvetica Neue" charset="0"/>
              </a:rPr>
              <a:t>Unearthing Urban Nature</a:t>
            </a:r>
            <a:br>
              <a:rPr lang="en-US" sz="2800" b="1">
                <a:latin typeface="Helvetica Neue" charset="0"/>
                <a:cs typeface="Helvetica Neue" charset="0"/>
              </a:rPr>
            </a:br>
            <a:r>
              <a:rPr lang="en-US" sz="2000">
                <a:latin typeface="Helvetica Neue" charset="0"/>
                <a:cs typeface="Helvetica Neue" charset="0"/>
              </a:rPr>
              <a:t>Loren Eiseley's Explorations of City and Suburb (2012)</a:t>
            </a:r>
          </a:p>
        </p:txBody>
      </p:sp>
      <p:sp>
        <p:nvSpPr>
          <p:cNvPr id="35842" name="TextBox 4"/>
          <p:cNvSpPr txBox="1">
            <a:spLocks noChangeArrowheads="1"/>
          </p:cNvSpPr>
          <p:nvPr/>
        </p:nvSpPr>
        <p:spPr bwMode="auto">
          <a:xfrm>
            <a:off x="4267200" y="2286000"/>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a:p>
        </p:txBody>
      </p:sp>
      <p:sp>
        <p:nvSpPr>
          <p:cNvPr id="35843" name="TextBox 5"/>
          <p:cNvSpPr txBox="1">
            <a:spLocks noChangeArrowheads="1"/>
          </p:cNvSpPr>
          <p:nvPr/>
        </p:nvSpPr>
        <p:spPr bwMode="auto">
          <a:xfrm>
            <a:off x="4495800" y="1371600"/>
            <a:ext cx="4343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solidFill>
                  <a:srgbClr val="00B050"/>
                </a:solidFill>
                <a:latin typeface="Helvetica Neue" charset="0"/>
                <a:cs typeface="Helvetica Neue" charset="0"/>
              </a:rPr>
              <a:t>Influenced by </a:t>
            </a:r>
            <a:r>
              <a:rPr lang="en-US" sz="2000">
                <a:latin typeface="Helvetica Neue" charset="0"/>
                <a:cs typeface="Helvetica Neue" charset="0"/>
              </a:rPr>
              <a:t>key places: Lincoln, NE; Philadelphia; New York City.</a:t>
            </a:r>
          </a:p>
          <a:p>
            <a:endParaRPr lang="en-US" sz="2000">
              <a:latin typeface="Helvetica Neue" charset="0"/>
              <a:cs typeface="Helvetica Neue" charset="0"/>
            </a:endParaRPr>
          </a:p>
          <a:p>
            <a:r>
              <a:rPr lang="en-US" sz="2000" b="1">
                <a:solidFill>
                  <a:srgbClr val="C00000"/>
                </a:solidFill>
                <a:latin typeface="Helvetica Neue" charset="0"/>
                <a:cs typeface="Helvetica Neue" charset="0"/>
              </a:rPr>
              <a:t>Characterized by </a:t>
            </a:r>
            <a:r>
              <a:rPr lang="en-US" sz="2000">
                <a:latin typeface="Helvetica Neue" charset="0"/>
                <a:cs typeface="Helvetica Neue" charset="0"/>
              </a:rPr>
              <a:t>recognition of urban and suburban biodiversity, observation of everyday nature, and critique of human environmental impacts.</a:t>
            </a:r>
          </a:p>
          <a:p>
            <a:endParaRPr lang="en-US" sz="2000">
              <a:latin typeface="Helvetica Neue" charset="0"/>
              <a:cs typeface="Helvetica Neue" charset="0"/>
            </a:endParaRPr>
          </a:p>
          <a:p>
            <a:r>
              <a:rPr lang="en-US" sz="2000" b="1">
                <a:solidFill>
                  <a:srgbClr val="000099"/>
                </a:solidFill>
                <a:latin typeface="Helvetica Neue" charset="0"/>
                <a:cs typeface="Helvetica Neue" charset="0"/>
              </a:rPr>
              <a:t>Relevant as</a:t>
            </a:r>
            <a:r>
              <a:rPr lang="en-US" sz="2000">
                <a:latin typeface="Helvetica Neue" charset="0"/>
                <a:cs typeface="Helvetica Neue" charset="0"/>
              </a:rPr>
              <a:t> a harbinger of contemporary urban ecology and sustainability.</a:t>
            </a:r>
          </a:p>
          <a:p>
            <a:endParaRPr lang="en-US" sz="2000">
              <a:latin typeface="Helvetica Neue" charset="0"/>
              <a:cs typeface="Helvetica Neue" charset="0"/>
            </a:endParaRPr>
          </a:p>
          <a:p>
            <a:r>
              <a:rPr lang="en-US" sz="2000" b="1">
                <a:solidFill>
                  <a:srgbClr val="C09200"/>
                </a:solidFill>
                <a:latin typeface="Helvetica Neue" charset="0"/>
                <a:cs typeface="Helvetica Neue" charset="0"/>
              </a:rPr>
              <a:t>Validation of</a:t>
            </a:r>
            <a:r>
              <a:rPr lang="en-US" sz="2000">
                <a:latin typeface="Helvetica Neue" charset="0"/>
                <a:cs typeface="Helvetica Neue" charset="0"/>
              </a:rPr>
              <a:t> art and literature's relevance to the revitalization of cities and representation of urban nature.</a:t>
            </a: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3"/>
          <p:cNvSpPr>
            <a:spLocks noGrp="1"/>
          </p:cNvSpPr>
          <p:nvPr>
            <p:ph sz="half" idx="1"/>
          </p:nvPr>
        </p:nvSpPr>
        <p:spPr>
          <a:xfrm>
            <a:off x="381000" y="3276600"/>
            <a:ext cx="4114800" cy="3429000"/>
          </a:xfrm>
          <a:solidFill>
            <a:srgbClr val="92D050">
              <a:alpha val="63136"/>
            </a:srgbClr>
          </a:solidFill>
        </p:spPr>
        <p:txBody>
          <a:bodyPr/>
          <a:lstStyle/>
          <a:p>
            <a:pPr algn="ctr" eaLnBrk="1" hangingPunct="1">
              <a:buFontTx/>
              <a:buNone/>
              <a:defRPr/>
            </a:pPr>
            <a:r>
              <a:rPr lang="en-US" sz="1800" b="1" dirty="0" smtClean="0">
                <a:latin typeface="Helvetica Neue"/>
                <a:ea typeface="+mn-ea"/>
                <a:cs typeface="Helvetica Neue"/>
              </a:rPr>
              <a:t>What </a:t>
            </a:r>
            <a:r>
              <a:rPr lang="en-US" sz="1800" b="1" dirty="0">
                <a:latin typeface="Helvetica Neue"/>
                <a:ea typeface="+mn-ea"/>
                <a:cs typeface="Helvetica Neue"/>
              </a:rPr>
              <a:t>h</a:t>
            </a:r>
            <a:r>
              <a:rPr lang="en-US" sz="1800" b="1" dirty="0" smtClean="0">
                <a:latin typeface="Helvetica Neue"/>
                <a:ea typeface="+mn-ea"/>
                <a:cs typeface="Helvetica Neue"/>
              </a:rPr>
              <a:t>e saw (and still pertains):</a:t>
            </a:r>
            <a:br>
              <a:rPr lang="en-US" sz="1800" b="1" dirty="0" smtClean="0">
                <a:latin typeface="Helvetica Neue"/>
                <a:ea typeface="+mn-ea"/>
                <a:cs typeface="Helvetica Neue"/>
              </a:rPr>
            </a:br>
            <a:endParaRPr lang="en-US" sz="1800" b="1" dirty="0" smtClean="0">
              <a:latin typeface="Helvetica Neue"/>
              <a:ea typeface="+mn-ea"/>
              <a:cs typeface="Helvetica Neue"/>
            </a:endParaRPr>
          </a:p>
          <a:p>
            <a:pPr marL="506413" eaLnBrk="1" hangingPunct="1">
              <a:buFontTx/>
              <a:buNone/>
              <a:defRPr/>
            </a:pPr>
            <a:r>
              <a:rPr lang="en-US" sz="1800" dirty="0" smtClean="0">
                <a:latin typeface="Helvetica Neue"/>
                <a:ea typeface="+mn-ea"/>
                <a:cs typeface="Helvetica Neue"/>
              </a:rPr>
              <a:t>Impacts of sprawl &amp; pollution</a:t>
            </a:r>
          </a:p>
          <a:p>
            <a:pPr marL="506413" eaLnBrk="1" hangingPunct="1">
              <a:buFontTx/>
              <a:buNone/>
              <a:defRPr/>
            </a:pPr>
            <a:r>
              <a:rPr lang="en-US" sz="1800" dirty="0" smtClean="0">
                <a:latin typeface="Helvetica Neue"/>
                <a:ea typeface="+mn-ea"/>
                <a:cs typeface="Helvetica Neue"/>
              </a:rPr>
              <a:t>Human alienation from nature</a:t>
            </a:r>
          </a:p>
          <a:p>
            <a:pPr marL="506413" eaLnBrk="1" hangingPunct="1">
              <a:buFontTx/>
              <a:buNone/>
              <a:defRPr/>
            </a:pPr>
            <a:r>
              <a:rPr lang="en-US" sz="1800" dirty="0" smtClean="0">
                <a:latin typeface="Helvetica Neue"/>
                <a:ea typeface="+mn-ea"/>
                <a:cs typeface="Helvetica Neue"/>
              </a:rPr>
              <a:t>Decay of urban infrastructure</a:t>
            </a:r>
          </a:p>
          <a:p>
            <a:pPr marL="506413" eaLnBrk="1" hangingPunct="1">
              <a:buFontTx/>
              <a:buNone/>
              <a:defRPr/>
            </a:pPr>
            <a:r>
              <a:rPr lang="en-US" sz="1800" dirty="0" smtClean="0">
                <a:latin typeface="Helvetica Neue"/>
                <a:ea typeface="+mn-ea"/>
                <a:cs typeface="Helvetica Neue"/>
              </a:rPr>
              <a:t>Biological paucity of manicured nature</a:t>
            </a:r>
          </a:p>
          <a:p>
            <a:pPr marL="506413" eaLnBrk="1" hangingPunct="1">
              <a:buFontTx/>
              <a:buNone/>
              <a:defRPr/>
            </a:pPr>
            <a:r>
              <a:rPr lang="en-US" sz="1800" dirty="0" smtClean="0">
                <a:latin typeface="Helvetica Neue"/>
                <a:ea typeface="+mn-ea"/>
                <a:cs typeface="Helvetica Neue"/>
              </a:rPr>
              <a:t>The city as ecosystem subject to evolutionary change</a:t>
            </a:r>
          </a:p>
          <a:p>
            <a:pPr marL="506413" eaLnBrk="1" hangingPunct="1">
              <a:buFontTx/>
              <a:buNone/>
              <a:defRPr/>
            </a:pPr>
            <a:r>
              <a:rPr lang="en-US" sz="1800" dirty="0" smtClean="0">
                <a:latin typeface="Helvetica Neue"/>
                <a:ea typeface="+mn-ea"/>
                <a:cs typeface="Helvetica Neue"/>
              </a:rPr>
              <a:t>Cities as sites of decay/illness</a:t>
            </a:r>
          </a:p>
          <a:p>
            <a:pPr marL="506413" eaLnBrk="1" hangingPunct="1">
              <a:buFontTx/>
              <a:buNone/>
              <a:defRPr/>
            </a:pPr>
            <a:endParaRPr lang="en-US" sz="2000" dirty="0" smtClean="0">
              <a:ea typeface="+mn-ea"/>
              <a:cs typeface="+mn-cs"/>
            </a:endParaRPr>
          </a:p>
        </p:txBody>
      </p:sp>
      <p:sp>
        <p:nvSpPr>
          <p:cNvPr id="8196" name="Content Placeholder 4"/>
          <p:cNvSpPr>
            <a:spLocks noGrp="1"/>
          </p:cNvSpPr>
          <p:nvPr>
            <p:ph sz="half" idx="2"/>
          </p:nvPr>
        </p:nvSpPr>
        <p:spPr>
          <a:xfrm>
            <a:off x="4724400" y="3276600"/>
            <a:ext cx="4038600" cy="3429000"/>
          </a:xfrm>
          <a:solidFill>
            <a:srgbClr val="7030A0">
              <a:alpha val="38039"/>
            </a:srgbClr>
          </a:solidFill>
        </p:spPr>
        <p:txBody>
          <a:bodyPr/>
          <a:lstStyle/>
          <a:p>
            <a:pPr algn="ctr" eaLnBrk="1" hangingPunct="1">
              <a:buFontTx/>
              <a:buNone/>
              <a:defRPr/>
            </a:pPr>
            <a:r>
              <a:rPr lang="en-US" sz="1800" b="1" dirty="0" smtClean="0">
                <a:latin typeface="Helvetica Neue"/>
                <a:ea typeface="+mn-ea"/>
                <a:cs typeface="Helvetica Neue"/>
              </a:rPr>
              <a:t>What's happened since:</a:t>
            </a:r>
            <a:br>
              <a:rPr lang="en-US" sz="1800" b="1" dirty="0" smtClean="0">
                <a:latin typeface="Helvetica Neue"/>
                <a:ea typeface="+mn-ea"/>
                <a:cs typeface="Helvetica Neue"/>
              </a:rPr>
            </a:br>
            <a:endParaRPr lang="en-US" sz="1800" dirty="0" smtClean="0">
              <a:latin typeface="Helvetica Neue"/>
              <a:ea typeface="+mn-ea"/>
              <a:cs typeface="Helvetica Neue"/>
            </a:endParaRPr>
          </a:p>
          <a:p>
            <a:pPr marL="571500" eaLnBrk="1" hangingPunct="1">
              <a:buFontTx/>
              <a:buNone/>
              <a:defRPr/>
            </a:pPr>
            <a:r>
              <a:rPr lang="en-US" sz="1800" dirty="0" smtClean="0">
                <a:latin typeface="Helvetica Neue"/>
                <a:ea typeface="+mn-ea"/>
                <a:cs typeface="Helvetica Neue"/>
              </a:rPr>
              <a:t>Sprawl and more sprawl</a:t>
            </a:r>
          </a:p>
          <a:p>
            <a:pPr marL="571500" eaLnBrk="1" hangingPunct="1">
              <a:buFontTx/>
              <a:buNone/>
              <a:defRPr/>
            </a:pPr>
            <a:r>
              <a:rPr lang="en-US" sz="1800" dirty="0" smtClean="0">
                <a:latin typeface="Helvetica Neue"/>
                <a:ea typeface="+mn-ea"/>
                <a:cs typeface="Helvetica Neue"/>
              </a:rPr>
              <a:t>Environmental regulations</a:t>
            </a:r>
          </a:p>
          <a:p>
            <a:pPr marL="571500" eaLnBrk="1" hangingPunct="1">
              <a:buFontTx/>
              <a:buNone/>
              <a:defRPr/>
            </a:pPr>
            <a:r>
              <a:rPr lang="en-US" sz="1800" dirty="0" smtClean="0">
                <a:latin typeface="Helvetica Neue"/>
                <a:ea typeface="+mn-ea"/>
                <a:cs typeface="Helvetica Neue"/>
              </a:rPr>
              <a:t>Re-imagination of wilderness in the city</a:t>
            </a:r>
          </a:p>
          <a:p>
            <a:pPr marL="571500" eaLnBrk="1" hangingPunct="1">
              <a:buFontTx/>
              <a:buNone/>
              <a:defRPr/>
            </a:pPr>
            <a:r>
              <a:rPr lang="en-US" sz="1800" dirty="0" smtClean="0">
                <a:latin typeface="Helvetica Neue"/>
                <a:ea typeface="+mn-ea"/>
                <a:cs typeface="Helvetica Neue"/>
              </a:rPr>
              <a:t>Biodiversity mapping &amp; urban sustainability</a:t>
            </a:r>
          </a:p>
          <a:p>
            <a:pPr marL="571500" eaLnBrk="1" hangingPunct="1">
              <a:buFontTx/>
              <a:buNone/>
              <a:defRPr/>
            </a:pPr>
            <a:r>
              <a:rPr lang="en-US" sz="1800" dirty="0" smtClean="0">
                <a:latin typeface="Helvetica Neue"/>
                <a:ea typeface="+mn-ea"/>
                <a:cs typeface="Helvetica Neue"/>
              </a:rPr>
              <a:t>Ecological restoration (rivers, prairies, wetlands, woodlands)</a:t>
            </a:r>
          </a:p>
          <a:p>
            <a:pPr marL="571500" eaLnBrk="1" hangingPunct="1">
              <a:buFontTx/>
              <a:buNone/>
              <a:defRPr/>
            </a:pPr>
            <a:endParaRPr lang="en-US" sz="2000" dirty="0" smtClean="0">
              <a:ea typeface="+mn-ea"/>
              <a:cs typeface="+mn-cs"/>
            </a:endParaRPr>
          </a:p>
          <a:p>
            <a:pPr marL="571500" eaLnBrk="1" hangingPunct="1">
              <a:buFontTx/>
              <a:buNone/>
              <a:defRPr/>
            </a:pPr>
            <a:endParaRPr lang="en-US" sz="2000" dirty="0" smtClean="0">
              <a:ea typeface="+mn-ea"/>
              <a:cs typeface="+mn-cs"/>
            </a:endParaRPr>
          </a:p>
          <a:p>
            <a:pPr eaLnBrk="1" hangingPunct="1">
              <a:buFontTx/>
              <a:buNone/>
              <a:defRPr/>
            </a:pPr>
            <a:endParaRPr lang="en-US" sz="2000" dirty="0" smtClean="0">
              <a:ea typeface="+mn-ea"/>
              <a:cs typeface="+mn-cs"/>
            </a:endParaRPr>
          </a:p>
        </p:txBody>
      </p:sp>
      <p:sp>
        <p:nvSpPr>
          <p:cNvPr id="37891" name="Title 1"/>
          <p:cNvSpPr>
            <a:spLocks noGrp="1"/>
          </p:cNvSpPr>
          <p:nvPr>
            <p:ph type="title"/>
          </p:nvPr>
        </p:nvSpPr>
        <p:spPr>
          <a:xfrm>
            <a:off x="533400" y="152400"/>
            <a:ext cx="8001000" cy="685800"/>
          </a:xfrm>
        </p:spPr>
        <p:txBody>
          <a:bodyPr/>
          <a:lstStyle/>
          <a:p>
            <a:r>
              <a:rPr lang="en-US" sz="2800" b="1">
                <a:latin typeface="Helvetica Neue" charset="0"/>
                <a:cs typeface="Helvetica Neue" charset="0"/>
              </a:rPr>
              <a:t>Eiseley and the Urban Landscape</a:t>
            </a:r>
          </a:p>
        </p:txBody>
      </p:sp>
      <p:pic>
        <p:nvPicPr>
          <p:cNvPr id="37892" name="Picture 6" descr="Bubbly Creek canoe - wide 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8363"/>
            <a:ext cx="812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990600" y="2895600"/>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Neue" charset="0"/>
                <a:cs typeface="Helvetica Neue" charset="0"/>
              </a:rPr>
              <a:t>Bubbly Creek, South Side of Chicago, 2009 (M. Bryson)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371600" y="57912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Suburban sprawl in the Chicago suburb of Shorewood, IL, </a:t>
            </a:r>
            <a:br>
              <a:rPr lang="en-US" sz="1600">
                <a:latin typeface="Helvetica Neue" charset="0"/>
                <a:cs typeface="Helvetica Neue" charset="0"/>
              </a:rPr>
            </a:br>
            <a:r>
              <a:rPr lang="en-US" sz="1600">
                <a:latin typeface="Helvetica Neue" charset="0"/>
                <a:cs typeface="Helvetica Neue" charset="0"/>
              </a:rPr>
              <a:t>summer 2006 (M. Bryson)</a:t>
            </a:r>
          </a:p>
        </p:txBody>
      </p:sp>
      <p:pic>
        <p:nvPicPr>
          <p:cNvPr id="39938"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228600" y="796925"/>
            <a:ext cx="8709025" cy="4752975"/>
          </a:xfrm>
        </p:spPr>
      </p:pic>
      <p:sp>
        <p:nvSpPr>
          <p:cNvPr id="39939" name="Title 1"/>
          <p:cNvSpPr txBox="1">
            <a:spLocks/>
          </p:cNvSpPr>
          <p:nvPr/>
        </p:nvSpPr>
        <p:spPr bwMode="auto">
          <a:xfrm>
            <a:off x="16764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Nature in Chicago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990600" y="6400800"/>
            <a:ext cx="715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Life on the retaining wall – Bubbly Creek, South Side of Chicago (M. Bryson)</a:t>
            </a:r>
          </a:p>
        </p:txBody>
      </p:sp>
      <p:pic>
        <p:nvPicPr>
          <p:cNvPr id="41986"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381000" y="766763"/>
            <a:ext cx="8242300" cy="5564187"/>
          </a:xfrm>
        </p:spPr>
      </p:pic>
      <p:sp>
        <p:nvSpPr>
          <p:cNvPr id="41987"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Nature in Chicago</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600075" y="6324600"/>
            <a:ext cx="803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Parkland design -- Stearns Quarry Park (est. 2009), South Side of Chicago (M. Bryson)</a:t>
            </a:r>
          </a:p>
        </p:txBody>
      </p:sp>
      <p:pic>
        <p:nvPicPr>
          <p:cNvPr id="44034"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762000" y="292100"/>
            <a:ext cx="7772400" cy="5829300"/>
          </a:xfrm>
        </p:spPr>
      </p:pic>
      <p:sp>
        <p:nvSpPr>
          <p:cNvPr id="44035" name="Title 1"/>
          <p:cNvSpPr txBox="1">
            <a:spLocks/>
          </p:cNvSpPr>
          <p:nvPr/>
        </p:nvSpPr>
        <p:spPr bwMode="auto">
          <a:xfrm>
            <a:off x="16764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Nature in Chicago</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2400"/>
            <a:ext cx="8229600" cy="685800"/>
          </a:xfrm>
        </p:spPr>
        <p:txBody>
          <a:bodyPr/>
          <a:lstStyle/>
          <a:p>
            <a:r>
              <a:rPr lang="en-US" sz="2800" b="1">
                <a:latin typeface="Helvetica Neue" charset="0"/>
                <a:cs typeface="Helvetica Neue" charset="0"/>
              </a:rPr>
              <a:t>Leonard Dubkin: Chicago's Nature Writer</a:t>
            </a:r>
          </a:p>
        </p:txBody>
      </p:sp>
      <p:sp>
        <p:nvSpPr>
          <p:cNvPr id="46082" name="TextBox 7"/>
          <p:cNvSpPr txBox="1">
            <a:spLocks noChangeArrowheads="1"/>
          </p:cNvSpPr>
          <p:nvPr/>
        </p:nvSpPr>
        <p:spPr bwMode="auto">
          <a:xfrm>
            <a:off x="838200" y="5562600"/>
            <a:ext cx="2770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Leonard Dubkin (1905-1972)</a:t>
            </a:r>
          </a:p>
        </p:txBody>
      </p:sp>
      <p:pic>
        <p:nvPicPr>
          <p:cNvPr id="460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276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3"/>
          <p:cNvSpPr txBox="1">
            <a:spLocks noChangeArrowheads="1"/>
          </p:cNvSpPr>
          <p:nvPr/>
        </p:nvSpPr>
        <p:spPr bwMode="auto">
          <a:xfrm>
            <a:off x="4191000" y="1524000"/>
            <a:ext cx="472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80000"/>
              </a:lnSpc>
              <a:spcBef>
                <a:spcPct val="20000"/>
              </a:spcBef>
            </a:pPr>
            <a:r>
              <a:rPr lang="en-US" sz="2000" i="1">
                <a:latin typeface="Helvetica Neue" charset="0"/>
                <a:cs typeface="Helvetica Neue" charset="0"/>
              </a:rPr>
              <a:t>The Murmur of Wings</a:t>
            </a:r>
            <a:r>
              <a:rPr lang="en-US" sz="2000">
                <a:latin typeface="Helvetica Neue" charset="0"/>
                <a:cs typeface="Helvetica Neue" charset="0"/>
              </a:rPr>
              <a:t> (1944)</a:t>
            </a:r>
          </a:p>
          <a:p>
            <a:pPr eaLnBrk="1" hangingPunct="1">
              <a:lnSpc>
                <a:spcPct val="80000"/>
              </a:lnSpc>
              <a:spcBef>
                <a:spcPct val="20000"/>
              </a:spcBef>
            </a:pPr>
            <a:endParaRPr lang="en-US" sz="2000" i="1">
              <a:latin typeface="Helvetica Neue" charset="0"/>
              <a:cs typeface="Helvetica Neue" charset="0"/>
            </a:endParaRPr>
          </a:p>
          <a:p>
            <a:pPr eaLnBrk="1" hangingPunct="1">
              <a:lnSpc>
                <a:spcPct val="80000"/>
              </a:lnSpc>
              <a:spcBef>
                <a:spcPct val="20000"/>
              </a:spcBef>
            </a:pPr>
            <a:r>
              <a:rPr lang="en-US" sz="2000" i="1">
                <a:latin typeface="Helvetica Neue" charset="0"/>
                <a:cs typeface="Helvetica Neue" charset="0"/>
              </a:rPr>
              <a:t>Enchanted Streets: The Unlikely Adventures of an Urban Nature Lover</a:t>
            </a:r>
            <a:r>
              <a:rPr lang="en-US" sz="2000">
                <a:latin typeface="Helvetica Neue" charset="0"/>
                <a:cs typeface="Helvetica Neue" charset="0"/>
              </a:rPr>
              <a:t> (1947)</a:t>
            </a:r>
          </a:p>
          <a:p>
            <a:pPr eaLnBrk="1" hangingPunct="1">
              <a:lnSpc>
                <a:spcPct val="80000"/>
              </a:lnSpc>
              <a:spcBef>
                <a:spcPct val="20000"/>
              </a:spcBef>
            </a:pPr>
            <a:endParaRPr lang="en-US" sz="2000" i="1">
              <a:latin typeface="Helvetica Neue" charset="0"/>
              <a:cs typeface="Helvetica Neue" charset="0"/>
            </a:endParaRPr>
          </a:p>
          <a:p>
            <a:pPr eaLnBrk="1" hangingPunct="1">
              <a:lnSpc>
                <a:spcPct val="80000"/>
              </a:lnSpc>
              <a:spcBef>
                <a:spcPct val="20000"/>
              </a:spcBef>
            </a:pPr>
            <a:r>
              <a:rPr lang="en-US" sz="2000" i="1">
                <a:latin typeface="Helvetica Neue" charset="0"/>
                <a:cs typeface="Helvetica Neue" charset="0"/>
              </a:rPr>
              <a:t>The White Lady</a:t>
            </a:r>
            <a:r>
              <a:rPr lang="en-US" sz="2000">
                <a:latin typeface="Helvetica Neue" charset="0"/>
                <a:cs typeface="Helvetica Neue" charset="0"/>
              </a:rPr>
              <a:t> (1952)</a:t>
            </a:r>
            <a:endParaRPr lang="en-US" sz="2000" i="1">
              <a:latin typeface="Helvetica Neue" charset="0"/>
              <a:cs typeface="Helvetica Neue" charset="0"/>
            </a:endParaRPr>
          </a:p>
          <a:p>
            <a:pPr eaLnBrk="1" hangingPunct="1">
              <a:lnSpc>
                <a:spcPct val="80000"/>
              </a:lnSpc>
              <a:spcBef>
                <a:spcPct val="20000"/>
              </a:spcBef>
            </a:pPr>
            <a:endParaRPr lang="en-US" sz="2000" i="1">
              <a:latin typeface="Helvetica Neue" charset="0"/>
              <a:cs typeface="Helvetica Neue" charset="0"/>
            </a:endParaRPr>
          </a:p>
          <a:p>
            <a:pPr eaLnBrk="1" hangingPunct="1">
              <a:lnSpc>
                <a:spcPct val="80000"/>
              </a:lnSpc>
              <a:spcBef>
                <a:spcPct val="20000"/>
              </a:spcBef>
            </a:pPr>
            <a:r>
              <a:rPr lang="en-US" sz="2000" i="1">
                <a:latin typeface="Helvetica Neue" charset="0"/>
                <a:cs typeface="Helvetica Neue" charset="0"/>
              </a:rPr>
              <a:t>Wolf Point: An Adventure in History</a:t>
            </a:r>
            <a:r>
              <a:rPr lang="en-US" sz="2000">
                <a:latin typeface="Helvetica Neue" charset="0"/>
                <a:cs typeface="Helvetica Neue" charset="0"/>
              </a:rPr>
              <a:t> (1953)</a:t>
            </a:r>
            <a:endParaRPr lang="en-US" sz="2000" i="1">
              <a:latin typeface="Helvetica Neue" charset="0"/>
              <a:cs typeface="Helvetica Neue" charset="0"/>
            </a:endParaRPr>
          </a:p>
          <a:p>
            <a:pPr eaLnBrk="1" hangingPunct="1">
              <a:lnSpc>
                <a:spcPct val="80000"/>
              </a:lnSpc>
              <a:spcBef>
                <a:spcPct val="20000"/>
              </a:spcBef>
            </a:pPr>
            <a:endParaRPr lang="en-US" sz="2000" i="1">
              <a:latin typeface="Helvetica Neue" charset="0"/>
              <a:cs typeface="Helvetica Neue" charset="0"/>
            </a:endParaRPr>
          </a:p>
          <a:p>
            <a:pPr eaLnBrk="1" hangingPunct="1">
              <a:lnSpc>
                <a:spcPct val="80000"/>
              </a:lnSpc>
              <a:spcBef>
                <a:spcPct val="20000"/>
              </a:spcBef>
            </a:pPr>
            <a:r>
              <a:rPr lang="en-US" sz="2000" i="1">
                <a:latin typeface="Helvetica Neue" charset="0"/>
                <a:cs typeface="Helvetica Neue" charset="0"/>
              </a:rPr>
              <a:t>The Natural History of a Yard</a:t>
            </a:r>
            <a:r>
              <a:rPr lang="en-US" sz="2000">
                <a:latin typeface="Helvetica Neue" charset="0"/>
                <a:cs typeface="Helvetica Neue" charset="0"/>
              </a:rPr>
              <a:t> (1955)</a:t>
            </a:r>
          </a:p>
          <a:p>
            <a:pPr eaLnBrk="1" hangingPunct="1">
              <a:lnSpc>
                <a:spcPct val="80000"/>
              </a:lnSpc>
              <a:spcBef>
                <a:spcPct val="20000"/>
              </a:spcBef>
            </a:pPr>
            <a:endParaRPr lang="en-US" sz="2000" i="1">
              <a:latin typeface="Helvetica Neue" charset="0"/>
              <a:cs typeface="Helvetica Neue" charset="0"/>
            </a:endParaRPr>
          </a:p>
          <a:p>
            <a:pPr eaLnBrk="1" hangingPunct="1">
              <a:lnSpc>
                <a:spcPct val="80000"/>
              </a:lnSpc>
              <a:spcBef>
                <a:spcPct val="20000"/>
              </a:spcBef>
            </a:pPr>
            <a:r>
              <a:rPr lang="en-US" sz="2000" i="1">
                <a:latin typeface="Helvetica Neue" charset="0"/>
                <a:cs typeface="Helvetica Neue" charset="0"/>
              </a:rPr>
              <a:t>My Secret Places: One Man’s Love Affair with Nature in the City</a:t>
            </a:r>
            <a:r>
              <a:rPr lang="en-US" sz="2000">
                <a:latin typeface="Helvetica Neue" charset="0"/>
                <a:cs typeface="Helvetica Neue" charset="0"/>
              </a:rPr>
              <a:t> (1972)</a:t>
            </a:r>
          </a:p>
          <a:p>
            <a:pPr eaLnBrk="1" hangingPunct="1">
              <a:lnSpc>
                <a:spcPct val="80000"/>
              </a:lnSpc>
              <a:spcBef>
                <a:spcPct val="20000"/>
              </a:spcBef>
            </a:pPr>
            <a:endParaRPr lang="en-US" sz="2000">
              <a:latin typeface="Helvetica Neue" charset="0"/>
              <a:cs typeface="Helvetica Neue"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Dubkin tene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5335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2" descr="Dubkin Maxwell 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522763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5"/>
          <p:cNvSpPr txBox="1">
            <a:spLocks noChangeArrowheads="1"/>
          </p:cNvSpPr>
          <p:nvPr/>
        </p:nvSpPr>
        <p:spPr bwMode="auto">
          <a:xfrm>
            <a:off x="5638800" y="381000"/>
            <a:ext cx="335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Helvetica Neue" charset="0"/>
                <a:cs typeface="Helvetica Neue" charset="0"/>
              </a:rPr>
              <a:t>Chicago, early 20</a:t>
            </a:r>
            <a:r>
              <a:rPr lang="en-US" sz="1800" b="1" baseline="30000">
                <a:latin typeface="Helvetica Neue" charset="0"/>
                <a:cs typeface="Helvetica Neue" charset="0"/>
              </a:rPr>
              <a:t>th</a:t>
            </a:r>
            <a:r>
              <a:rPr lang="en-US" sz="1800" b="1">
                <a:latin typeface="Helvetica Neue" charset="0"/>
                <a:cs typeface="Helvetica Neue" charset="0"/>
              </a:rPr>
              <a:t> century – </a:t>
            </a:r>
            <a:r>
              <a:rPr lang="en-US" sz="1800">
                <a:latin typeface="Helvetica Neue" charset="0"/>
                <a:cs typeface="Helvetica Neue" charset="0"/>
              </a:rPr>
              <a:t>Jefferson St., c.1906 (left), </a:t>
            </a:r>
          </a:p>
          <a:p>
            <a:r>
              <a:rPr lang="en-US" sz="1800">
                <a:latin typeface="Helvetica Neue" charset="0"/>
                <a:cs typeface="Helvetica Neue" charset="0"/>
              </a:rPr>
              <a:t>South Side alley (below left),</a:t>
            </a:r>
          </a:p>
          <a:p>
            <a:r>
              <a:rPr lang="en-US" sz="1800">
                <a:latin typeface="Helvetica Neue" charset="0"/>
                <a:cs typeface="Helvetica Neue" charset="0"/>
              </a:rPr>
              <a:t>Slum-area back yard (below)</a:t>
            </a:r>
          </a:p>
          <a:p>
            <a:endParaRPr lang="en-US">
              <a:latin typeface="Helvetica Neue" charset="0"/>
              <a:cs typeface="Helvetica Neue" charset="0"/>
            </a:endParaRPr>
          </a:p>
          <a:p>
            <a:r>
              <a:rPr lang="en-US" sz="1200">
                <a:latin typeface="Helvetica Neue" charset="0"/>
                <a:cs typeface="Helvetica Neue" charset="0"/>
              </a:rPr>
              <a:t>Source:  Chicago Historical Society archives</a:t>
            </a:r>
          </a:p>
        </p:txBody>
      </p:sp>
      <p:pic>
        <p:nvPicPr>
          <p:cNvPr id="48132" name="Picture 4" descr="Chicago slum back yar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963" y="2819400"/>
            <a:ext cx="38004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sz="half" idx="1"/>
          </p:nvPr>
        </p:nvSpPr>
        <p:spPr>
          <a:xfrm>
            <a:off x="4343400" y="1447800"/>
            <a:ext cx="4572000" cy="4953000"/>
          </a:xfrm>
        </p:spPr>
        <p:txBody>
          <a:bodyPr/>
          <a:lstStyle/>
          <a:p>
            <a:pPr marL="0" indent="0" eaLnBrk="1" hangingPunct="1">
              <a:lnSpc>
                <a:spcPct val="90000"/>
              </a:lnSpc>
              <a:buFontTx/>
              <a:buNone/>
            </a:pPr>
            <a:r>
              <a:rPr lang="en-US" sz="2000" b="1">
                <a:solidFill>
                  <a:srgbClr val="008000"/>
                </a:solidFill>
                <a:latin typeface="Helvetica Neue" charset="0"/>
                <a:cs typeface="Helvetica Neue" charset="0"/>
              </a:rPr>
              <a:t>Value</a:t>
            </a:r>
            <a:r>
              <a:rPr lang="en-US" sz="2000">
                <a:solidFill>
                  <a:srgbClr val="008000"/>
                </a:solidFill>
                <a:latin typeface="Helvetica Neue" charset="0"/>
                <a:cs typeface="Helvetica Neue" charset="0"/>
              </a:rPr>
              <a:t> </a:t>
            </a:r>
            <a:r>
              <a:rPr lang="en-US" sz="2000" b="1">
                <a:solidFill>
                  <a:srgbClr val="008000"/>
                </a:solidFill>
                <a:latin typeface="Helvetica Neue" charset="0"/>
                <a:cs typeface="Helvetica Neue" charset="0"/>
              </a:rPr>
              <a:t>of commonplace nature </a:t>
            </a:r>
            <a:r>
              <a:rPr lang="en-US" sz="2000">
                <a:latin typeface="Helvetica Neue" charset="0"/>
                <a:cs typeface="Helvetica Neue" charset="0"/>
              </a:rPr>
              <a:t>in cities, suburbs, and towns</a:t>
            </a:r>
          </a:p>
          <a:p>
            <a:pPr marL="0" indent="0" eaLnBrk="1" hangingPunct="1">
              <a:lnSpc>
                <a:spcPct val="90000"/>
              </a:lnSpc>
              <a:buFontTx/>
              <a:buNone/>
            </a:pPr>
            <a:endParaRPr lang="en-US" sz="2000">
              <a:latin typeface="Helvetica Neue" charset="0"/>
              <a:cs typeface="Helvetica Neue" charset="0"/>
            </a:endParaRPr>
          </a:p>
          <a:p>
            <a:pPr marL="0" indent="0" eaLnBrk="1" hangingPunct="1">
              <a:lnSpc>
                <a:spcPct val="90000"/>
              </a:lnSpc>
              <a:buFontTx/>
              <a:buNone/>
            </a:pPr>
            <a:r>
              <a:rPr lang="en-US" sz="2000" b="1">
                <a:solidFill>
                  <a:srgbClr val="800000"/>
                </a:solidFill>
                <a:latin typeface="Helvetica Neue" charset="0"/>
                <a:cs typeface="Helvetica Neue" charset="0"/>
              </a:rPr>
              <a:t>Patient observation </a:t>
            </a:r>
            <a:r>
              <a:rPr lang="en-US" sz="2000">
                <a:latin typeface="Helvetica Neue" charset="0"/>
                <a:cs typeface="Helvetica Neue" charset="0"/>
              </a:rPr>
              <a:t>and direct experience</a:t>
            </a:r>
          </a:p>
          <a:p>
            <a:pPr marL="0" indent="0" eaLnBrk="1" hangingPunct="1">
              <a:lnSpc>
                <a:spcPct val="90000"/>
              </a:lnSpc>
              <a:buFontTx/>
              <a:buNone/>
            </a:pPr>
            <a:endParaRPr lang="en-US" sz="2000">
              <a:latin typeface="Helvetica Neue" charset="0"/>
              <a:cs typeface="Helvetica Neue" charset="0"/>
            </a:endParaRPr>
          </a:p>
          <a:p>
            <a:pPr marL="0" indent="0" eaLnBrk="1" hangingPunct="1">
              <a:lnSpc>
                <a:spcPct val="90000"/>
              </a:lnSpc>
              <a:buFontTx/>
              <a:buNone/>
            </a:pPr>
            <a:r>
              <a:rPr lang="en-US" sz="2000" b="1">
                <a:solidFill>
                  <a:srgbClr val="000090"/>
                </a:solidFill>
                <a:latin typeface="Helvetica Neue" charset="0"/>
                <a:cs typeface="Helvetica Neue" charset="0"/>
              </a:rPr>
              <a:t>Connection</a:t>
            </a:r>
            <a:r>
              <a:rPr lang="en-US" sz="2000">
                <a:latin typeface="Helvetica Neue" charset="0"/>
                <a:cs typeface="Helvetica Neue" charset="0"/>
              </a:rPr>
              <a:t> of people with nature in urban environs</a:t>
            </a:r>
          </a:p>
          <a:p>
            <a:pPr marL="0" indent="0" eaLnBrk="1" hangingPunct="1">
              <a:lnSpc>
                <a:spcPct val="90000"/>
              </a:lnSpc>
              <a:buFontTx/>
              <a:buNone/>
            </a:pPr>
            <a:endParaRPr lang="en-US" sz="2000">
              <a:latin typeface="Helvetica Neue" charset="0"/>
              <a:cs typeface="Helvetica Neue" charset="0"/>
            </a:endParaRPr>
          </a:p>
          <a:p>
            <a:pPr marL="0" indent="0" eaLnBrk="1" hangingPunct="1">
              <a:lnSpc>
                <a:spcPct val="90000"/>
              </a:lnSpc>
              <a:buFontTx/>
              <a:buNone/>
            </a:pPr>
            <a:r>
              <a:rPr lang="en-US" sz="2000" b="1">
                <a:solidFill>
                  <a:srgbClr val="660066"/>
                </a:solidFill>
                <a:latin typeface="Helvetica Neue" charset="0"/>
                <a:cs typeface="Helvetica Neue" charset="0"/>
              </a:rPr>
              <a:t>Challenge</a:t>
            </a:r>
            <a:r>
              <a:rPr lang="en-US" sz="2000">
                <a:latin typeface="Helvetica Neue" charset="0"/>
                <a:cs typeface="Helvetica Neue" charset="0"/>
              </a:rPr>
              <a:t> to symbolic constructions of “wilderness” and “city”</a:t>
            </a:r>
          </a:p>
          <a:p>
            <a:pPr marL="0" indent="0" eaLnBrk="1" hangingPunct="1">
              <a:lnSpc>
                <a:spcPct val="90000"/>
              </a:lnSpc>
              <a:buFontTx/>
              <a:buNone/>
            </a:pPr>
            <a:endParaRPr lang="en-US" sz="2000">
              <a:latin typeface="Helvetica Neue" charset="0"/>
              <a:cs typeface="Helvetica Neue" charset="0"/>
            </a:endParaRPr>
          </a:p>
          <a:p>
            <a:pPr marL="0" indent="0" eaLnBrk="1" hangingPunct="1">
              <a:lnSpc>
                <a:spcPct val="90000"/>
              </a:lnSpc>
              <a:buFontTx/>
              <a:buNone/>
            </a:pPr>
            <a:r>
              <a:rPr lang="en-US" sz="2000" b="1">
                <a:solidFill>
                  <a:srgbClr val="C09200"/>
                </a:solidFill>
                <a:latin typeface="Helvetica Neue" charset="0"/>
                <a:cs typeface="Helvetica Neue" charset="0"/>
              </a:rPr>
              <a:t>Harbinger </a:t>
            </a:r>
            <a:r>
              <a:rPr lang="en-US" sz="2000">
                <a:latin typeface="Helvetica Neue" charset="0"/>
                <a:cs typeface="Helvetica Neue" charset="0"/>
              </a:rPr>
              <a:t>of contemporary urban environmentalism and "Chicago Wilderness" movement</a:t>
            </a:r>
          </a:p>
        </p:txBody>
      </p:sp>
      <p:pic>
        <p:nvPicPr>
          <p:cNvPr id="501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3200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p:cNvSpPr>
            <a:spLocks noGrp="1"/>
          </p:cNvSpPr>
          <p:nvPr>
            <p:ph type="title"/>
          </p:nvPr>
        </p:nvSpPr>
        <p:spPr>
          <a:xfrm>
            <a:off x="457200" y="152400"/>
            <a:ext cx="8382000" cy="1143000"/>
          </a:xfrm>
        </p:spPr>
        <p:txBody>
          <a:bodyPr/>
          <a:lstStyle/>
          <a:p>
            <a:r>
              <a:rPr lang="en-US" sz="2800" b="1">
                <a:latin typeface="Helvetica Neue" charset="0"/>
                <a:cs typeface="Helvetica Neue" charset="0"/>
              </a:rPr>
              <a:t>Empty Lots and Secret Places</a:t>
            </a:r>
            <a:br>
              <a:rPr lang="en-US" sz="2800" b="1">
                <a:latin typeface="Helvetica Neue" charset="0"/>
                <a:cs typeface="Helvetica Neue" charset="0"/>
              </a:rPr>
            </a:br>
            <a:r>
              <a:rPr lang="en-US" sz="2000">
                <a:latin typeface="Helvetica Neue" charset="0"/>
                <a:cs typeface="Helvetica Neue" charset="0"/>
              </a:rPr>
              <a:t>Leonard Dubkin's Explorations of Urban Nature in Chicago (2011)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2286000" y="6400800"/>
            <a:ext cx="4559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Dubkin Park, North Side of Chicago (M. Bryson)</a:t>
            </a:r>
          </a:p>
        </p:txBody>
      </p:sp>
      <p:pic>
        <p:nvPicPr>
          <p:cNvPr id="52226"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792163" y="766763"/>
            <a:ext cx="7419975" cy="5564187"/>
          </a:xfrm>
        </p:spPr>
      </p:pic>
      <p:sp>
        <p:nvSpPr>
          <p:cNvPr id="52227"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Nature in the Neighborhood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2008188" y="6400800"/>
            <a:ext cx="511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Dubkin Park, North Side of Chicago (Mapquest, 2008)</a:t>
            </a:r>
          </a:p>
        </p:txBody>
      </p:sp>
      <p:pic>
        <p:nvPicPr>
          <p:cNvPr id="54274"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1163638" y="766763"/>
            <a:ext cx="6677025" cy="5564187"/>
          </a:xfrm>
        </p:spPr>
      </p:pic>
      <p:sp>
        <p:nvSpPr>
          <p:cNvPr id="54275"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Nature in the Neighborhood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762000" y="2438400"/>
            <a:ext cx="7591425" cy="3463925"/>
          </a:xfrm>
        </p:spPr>
        <p:txBody>
          <a:bodyPr>
            <a:normAutofit fontScale="92500" lnSpcReduction="10000"/>
          </a:bodyPr>
          <a:lstStyle/>
          <a:p>
            <a:pPr marL="0" indent="0" algn="ctr">
              <a:buFontTx/>
              <a:buNone/>
              <a:defRPr/>
            </a:pPr>
            <a:r>
              <a:rPr lang="en-US" sz="2000" b="1" dirty="0" smtClean="0">
                <a:latin typeface="Helvetica"/>
                <a:cs typeface="Helvetica"/>
              </a:rPr>
              <a:t>Methods and Contexts</a:t>
            </a:r>
            <a:r>
              <a:rPr lang="en-US" sz="2000" dirty="0" smtClean="0">
                <a:latin typeface="Helvetica"/>
                <a:cs typeface="Helvetica"/>
              </a:rPr>
              <a:t>: </a:t>
            </a:r>
            <a:br>
              <a:rPr lang="en-US" sz="2000" dirty="0" smtClean="0">
                <a:latin typeface="Helvetica"/>
                <a:cs typeface="Helvetica"/>
              </a:rPr>
            </a:br>
            <a:r>
              <a:rPr lang="en-US" sz="2000" dirty="0" smtClean="0">
                <a:latin typeface="Helvetica"/>
                <a:cs typeface="Helvetica"/>
              </a:rPr>
              <a:t>Urbanization, environmental studies, and the practice of ecocriticsm</a:t>
            </a:r>
          </a:p>
          <a:p>
            <a:pPr marL="0" indent="0" algn="ctr">
              <a:buFontTx/>
              <a:buNone/>
              <a:defRPr/>
            </a:pPr>
            <a:endParaRPr lang="en-US" sz="2000" dirty="0" smtClean="0">
              <a:latin typeface="Helvetica"/>
              <a:cs typeface="Helvetica"/>
            </a:endParaRPr>
          </a:p>
          <a:p>
            <a:pPr marL="0" indent="0" algn="ctr">
              <a:buFontTx/>
              <a:buNone/>
              <a:defRPr/>
            </a:pPr>
            <a:r>
              <a:rPr lang="en-US" sz="2000" b="1" dirty="0" smtClean="0">
                <a:solidFill>
                  <a:srgbClr val="000090"/>
                </a:solidFill>
                <a:latin typeface="Helvetica"/>
                <a:cs typeface="Helvetica"/>
              </a:rPr>
              <a:t>Urban Nature</a:t>
            </a:r>
            <a:r>
              <a:rPr lang="en-US" sz="2000" dirty="0" smtClean="0">
                <a:solidFill>
                  <a:srgbClr val="000090"/>
                </a:solidFill>
                <a:latin typeface="Helvetica"/>
                <a:cs typeface="Helvetica"/>
              </a:rPr>
              <a:t>: </a:t>
            </a:r>
            <a:br>
              <a:rPr lang="en-US" sz="2000" dirty="0" smtClean="0">
                <a:solidFill>
                  <a:srgbClr val="000090"/>
                </a:solidFill>
                <a:latin typeface="Helvetica"/>
                <a:cs typeface="Helvetica"/>
              </a:rPr>
            </a:br>
            <a:r>
              <a:rPr lang="en-US" sz="2000" dirty="0" smtClean="0">
                <a:solidFill>
                  <a:srgbClr val="000090"/>
                </a:solidFill>
                <a:latin typeface="Helvetica"/>
                <a:cs typeface="Helvetica"/>
              </a:rPr>
              <a:t>Loren Eiseley, Leonard Dubkin, and the wilderness of cities</a:t>
            </a:r>
            <a:endParaRPr lang="en-US" sz="2000" dirty="0">
              <a:solidFill>
                <a:srgbClr val="000090"/>
              </a:solidFill>
              <a:latin typeface="Helvetica"/>
              <a:cs typeface="Helvetica"/>
            </a:endParaRPr>
          </a:p>
          <a:p>
            <a:pPr marL="0" indent="0" algn="ctr">
              <a:buFontTx/>
              <a:buNone/>
              <a:defRPr/>
            </a:pPr>
            <a:endParaRPr lang="en-US" sz="2000" dirty="0" smtClean="0">
              <a:latin typeface="Helvetica"/>
              <a:cs typeface="Helvetica"/>
            </a:endParaRPr>
          </a:p>
          <a:p>
            <a:pPr marL="0" indent="0" algn="ctr">
              <a:buFontTx/>
              <a:buNone/>
              <a:defRPr/>
            </a:pPr>
            <a:r>
              <a:rPr lang="en-US" sz="2000" b="1" dirty="0" smtClean="0">
                <a:solidFill>
                  <a:srgbClr val="800000"/>
                </a:solidFill>
                <a:latin typeface="Helvetica"/>
                <a:cs typeface="Helvetica"/>
              </a:rPr>
              <a:t>Reading (and Writing) the Landscape</a:t>
            </a:r>
            <a:r>
              <a:rPr lang="en-US" sz="2000" dirty="0" smtClean="0">
                <a:solidFill>
                  <a:srgbClr val="800000"/>
                </a:solidFill>
                <a:latin typeface="Helvetica"/>
                <a:cs typeface="Helvetica"/>
              </a:rPr>
              <a:t>: </a:t>
            </a:r>
            <a:br>
              <a:rPr lang="en-US" sz="2000" dirty="0" smtClean="0">
                <a:solidFill>
                  <a:srgbClr val="800000"/>
                </a:solidFill>
                <a:latin typeface="Helvetica"/>
                <a:cs typeface="Helvetica"/>
              </a:rPr>
            </a:br>
            <a:r>
              <a:rPr lang="en-US" sz="2000" dirty="0" smtClean="0">
                <a:solidFill>
                  <a:srgbClr val="800000"/>
                </a:solidFill>
                <a:latin typeface="Helvetica"/>
                <a:cs typeface="Helvetica"/>
              </a:rPr>
              <a:t>May Watts and the art of ecology</a:t>
            </a:r>
          </a:p>
          <a:p>
            <a:pPr marL="0" indent="0" algn="ctr">
              <a:buFontTx/>
              <a:buNone/>
              <a:defRPr/>
            </a:pPr>
            <a:endParaRPr lang="en-US" sz="2000" dirty="0">
              <a:latin typeface="Helvetica"/>
              <a:cs typeface="Helvetica"/>
            </a:endParaRPr>
          </a:p>
          <a:p>
            <a:pPr marL="0" indent="0" algn="ctr">
              <a:buFontTx/>
              <a:buNone/>
              <a:defRPr/>
            </a:pPr>
            <a:r>
              <a:rPr lang="en-US" sz="2000" b="1" dirty="0" smtClean="0">
                <a:solidFill>
                  <a:srgbClr val="008000"/>
                </a:solidFill>
                <a:latin typeface="Helvetica"/>
                <a:cs typeface="Helvetica"/>
              </a:rPr>
              <a:t>Future Prospects</a:t>
            </a:r>
            <a:r>
              <a:rPr lang="en-US" sz="2000" dirty="0" smtClean="0">
                <a:solidFill>
                  <a:srgbClr val="008000"/>
                </a:solidFill>
                <a:latin typeface="Helvetica"/>
                <a:cs typeface="Helvetica"/>
              </a:rPr>
              <a:t>: </a:t>
            </a:r>
            <a:br>
              <a:rPr lang="en-US" sz="2000" dirty="0" smtClean="0">
                <a:solidFill>
                  <a:srgbClr val="008000"/>
                </a:solidFill>
                <a:latin typeface="Helvetica"/>
                <a:cs typeface="Helvetica"/>
              </a:rPr>
            </a:br>
            <a:r>
              <a:rPr lang="en-US" sz="2000" dirty="0" smtClean="0">
                <a:solidFill>
                  <a:srgbClr val="008000"/>
                </a:solidFill>
                <a:latin typeface="Helvetica"/>
                <a:cs typeface="Helvetica"/>
              </a:rPr>
              <a:t>Literature, science, and the sustainability of cities and suburbs</a:t>
            </a:r>
            <a:endParaRPr lang="en-US" sz="2000" dirty="0">
              <a:solidFill>
                <a:srgbClr val="008000"/>
              </a:solidFill>
              <a:latin typeface="Helvetica"/>
              <a:cs typeface="Helvetica"/>
            </a:endParaRPr>
          </a:p>
        </p:txBody>
      </p:sp>
      <p:pic>
        <p:nvPicPr>
          <p:cNvPr id="204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1143000" y="6491288"/>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Neue" charset="0"/>
                <a:cs typeface="Helvetica Neue" charset="0"/>
              </a:rPr>
              <a:t>Photo: W. Mahone via </a:t>
            </a:r>
            <a:r>
              <a:rPr lang="en-US" sz="1400">
                <a:latin typeface="Helvetica Neue" charset="0"/>
                <a:cs typeface="Helvetica Neue" charset="0"/>
                <a:hlinkClick r:id="rId3"/>
              </a:rPr>
              <a:t>downtownRoanoke.com</a:t>
            </a:r>
            <a:endParaRPr lang="en-US" sz="1400">
              <a:latin typeface="Helvetica Neue" charset="0"/>
              <a:cs typeface="Helvetica Neue"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76200" y="5562600"/>
            <a:ext cx="599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hlinkClick r:id="rId3"/>
              </a:rPr>
              <a:t>Dubkin Park Community Garden</a:t>
            </a:r>
            <a:r>
              <a:rPr lang="en-US" sz="1600">
                <a:latin typeface="Helvetica Neue" charset="0"/>
                <a:cs typeface="Helvetica Neue" charset="0"/>
              </a:rPr>
              <a:t>, North Side of Chicago, ~2012</a:t>
            </a:r>
          </a:p>
        </p:txBody>
      </p:sp>
      <p:pic>
        <p:nvPicPr>
          <p:cNvPr id="56322" name="Content Placeholder 4"/>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304800" y="838200"/>
            <a:ext cx="6677025" cy="4471988"/>
          </a:xfrm>
        </p:spPr>
      </p:pic>
      <p:sp>
        <p:nvSpPr>
          <p:cNvPr id="56323"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Re-envisioning Dubkin Park</a:t>
            </a:r>
          </a:p>
        </p:txBody>
      </p:sp>
      <p:pic>
        <p:nvPicPr>
          <p:cNvPr id="56324" name="Picture 1" descr="Dubkin Park gardene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146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3175" y="762000"/>
            <a:ext cx="7559675" cy="5410200"/>
          </a:xfrm>
        </p:spPr>
      </p:pic>
      <p:sp>
        <p:nvSpPr>
          <p:cNvPr id="58370"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The Joys of Research</a:t>
            </a:r>
          </a:p>
        </p:txBody>
      </p:sp>
      <p:pic>
        <p:nvPicPr>
          <p:cNvPr id="583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85800"/>
            <a:ext cx="2114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2"/>
          <p:cNvSpPr txBox="1">
            <a:spLocks noChangeArrowheads="1"/>
          </p:cNvSpPr>
          <p:nvPr/>
        </p:nvSpPr>
        <p:spPr bwMode="auto">
          <a:xfrm>
            <a:off x="685800" y="5943600"/>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000090"/>
                </a:solidFill>
                <a:latin typeface="Helvetica Neue" charset="0"/>
                <a:cs typeface="Helvetica Neue" charset="0"/>
              </a:rPr>
              <a:t>Carbon-copy of dust jacket blurb for Dubkin’s last book, </a:t>
            </a:r>
            <a:r>
              <a:rPr lang="en-US" sz="1600" i="1">
                <a:solidFill>
                  <a:srgbClr val="000090"/>
                </a:solidFill>
                <a:latin typeface="Helvetica Neue" charset="0"/>
                <a:cs typeface="Helvetica Neue" charset="0"/>
              </a:rPr>
              <a:t>My Secret Places </a:t>
            </a:r>
            <a:r>
              <a:rPr lang="en-US" sz="1600">
                <a:solidFill>
                  <a:srgbClr val="000090"/>
                </a:solidFill>
                <a:latin typeface="Helvetica Neue" charset="0"/>
                <a:cs typeface="Helvetica Neue" charset="0"/>
              </a:rPr>
              <a:t>(1972) – contained in a 1972 letter from Eiseley to Dubkin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7"/>
          <p:cNvSpPr txBox="1">
            <a:spLocks noChangeArrowheads="1"/>
          </p:cNvSpPr>
          <p:nvPr/>
        </p:nvSpPr>
        <p:spPr bwMode="auto">
          <a:xfrm>
            <a:off x="914400" y="5867400"/>
            <a:ext cx="2770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May Watts (1893-1975)</a:t>
            </a:r>
          </a:p>
        </p:txBody>
      </p:sp>
      <p:sp>
        <p:nvSpPr>
          <p:cNvPr id="60418" name="Title 1"/>
          <p:cNvSpPr>
            <a:spLocks noGrp="1"/>
          </p:cNvSpPr>
          <p:nvPr>
            <p:ph type="title"/>
          </p:nvPr>
        </p:nvSpPr>
        <p:spPr>
          <a:xfrm>
            <a:off x="457200" y="152400"/>
            <a:ext cx="8382000" cy="838200"/>
          </a:xfrm>
        </p:spPr>
        <p:txBody>
          <a:bodyPr/>
          <a:lstStyle/>
          <a:p>
            <a:r>
              <a:rPr lang="en-US" sz="2800" b="1">
                <a:latin typeface="Helvetica Neue" charset="0"/>
                <a:cs typeface="Helvetica Neue" charset="0"/>
              </a:rPr>
              <a:t>Reading the Book of Nature</a:t>
            </a:r>
            <a:br>
              <a:rPr lang="en-US" sz="2800" b="1">
                <a:latin typeface="Helvetica Neue" charset="0"/>
                <a:cs typeface="Helvetica Neue" charset="0"/>
              </a:rPr>
            </a:br>
            <a:r>
              <a:rPr lang="en-US" sz="2000">
                <a:latin typeface="Helvetica Neue" charset="0"/>
                <a:cs typeface="Helvetica Neue" charset="0"/>
              </a:rPr>
              <a:t>May Watts and the Art of (Teaching) Ecology (2014, in progress)</a:t>
            </a:r>
          </a:p>
        </p:txBody>
      </p:sp>
      <p:pic>
        <p:nvPicPr>
          <p:cNvPr id="60419" name="Picture 1" descr="Watss Tree Fin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33909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247967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Watt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362200"/>
            <a:ext cx="25908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406400" y="5562600"/>
            <a:ext cx="5337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Sterling Morton Library at the </a:t>
            </a:r>
            <a:r>
              <a:rPr lang="en-US" sz="1600">
                <a:latin typeface="Helvetica Neue" charset="0"/>
                <a:cs typeface="Helvetica Neue" charset="0"/>
                <a:hlinkClick r:id="rId3"/>
              </a:rPr>
              <a:t>Morton Arboretum</a:t>
            </a:r>
            <a:r>
              <a:rPr lang="en-US" sz="1600">
                <a:latin typeface="Helvetica Neue" charset="0"/>
                <a:cs typeface="Helvetica Neue" charset="0"/>
              </a:rPr>
              <a:t> (above)</a:t>
            </a:r>
          </a:p>
          <a:p>
            <a:pPr algn="ctr"/>
            <a:endParaRPr lang="en-US" sz="1600">
              <a:latin typeface="Helvetica Neue" charset="0"/>
              <a:cs typeface="Helvetica Neue" charset="0"/>
            </a:endParaRPr>
          </a:p>
          <a:p>
            <a:pPr algn="ctr"/>
            <a:r>
              <a:rPr lang="en-US" sz="1600">
                <a:latin typeface="Helvetica Neue" charset="0"/>
                <a:cs typeface="Helvetica Neue" charset="0"/>
              </a:rPr>
              <a:t>Spending time with a bur oak, Fall 2011 (right)</a:t>
            </a:r>
          </a:p>
          <a:p>
            <a:pPr algn="ctr"/>
            <a:endParaRPr lang="en-US" sz="1600">
              <a:latin typeface="Helvetica Neue" charset="0"/>
              <a:cs typeface="Helvetica Neue" charset="0"/>
            </a:endParaRPr>
          </a:p>
        </p:txBody>
      </p:sp>
      <p:pic>
        <p:nvPicPr>
          <p:cNvPr id="62466" name="Content Placeholder 4"/>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304800" y="877888"/>
            <a:ext cx="6677025" cy="4392612"/>
          </a:xfrm>
        </p:spPr>
      </p:pic>
      <p:sp>
        <p:nvSpPr>
          <p:cNvPr id="62467"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The Morton Arboretum</a:t>
            </a:r>
          </a:p>
        </p:txBody>
      </p:sp>
      <p:pic>
        <p:nvPicPr>
          <p:cNvPr id="6246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667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p:cNvSpPr>
          <p:nvPr/>
        </p:nvSpPr>
        <p:spPr bwMode="auto">
          <a:xfrm>
            <a:off x="1600200" y="1524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Ecology as the Study of Change</a:t>
            </a:r>
          </a:p>
        </p:txBody>
      </p:sp>
      <p:pic>
        <p:nvPicPr>
          <p:cNvPr id="645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698500"/>
            <a:ext cx="39624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4"/>
          <p:cNvSpPr txBox="1">
            <a:spLocks noChangeArrowheads="1"/>
          </p:cNvSpPr>
          <p:nvPr/>
        </p:nvSpPr>
        <p:spPr bwMode="auto">
          <a:xfrm>
            <a:off x="5029200" y="914400"/>
            <a:ext cx="3962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Helvetica Neue" charset="0"/>
                <a:cs typeface="Helvetica Neue" charset="0"/>
              </a:rPr>
              <a:t>"There is good reading on the land, first-hand reading, involving no symbols.</a:t>
            </a:r>
          </a:p>
          <a:p>
            <a:endParaRPr lang="en-US" sz="2000">
              <a:latin typeface="Helvetica Neue" charset="0"/>
              <a:cs typeface="Helvetica Neue" charset="0"/>
            </a:endParaRPr>
          </a:p>
          <a:p>
            <a:r>
              <a:rPr lang="en-US" sz="2000">
                <a:latin typeface="Helvetica Neue" charset="0"/>
                <a:cs typeface="Helvetica Neue" charset="0"/>
              </a:rPr>
              <a:t>"The records are written in forests, in fencerows, in bogs, in playgrounds, in pastures, in gardens, in canyons, in tree rings. . . .</a:t>
            </a:r>
          </a:p>
          <a:p>
            <a:endParaRPr lang="en-US" sz="2000">
              <a:latin typeface="Helvetica Neue" charset="0"/>
              <a:cs typeface="Helvetica Neue" charset="0"/>
            </a:endParaRPr>
          </a:p>
          <a:p>
            <a:r>
              <a:rPr lang="en-US" sz="2000">
                <a:latin typeface="Helvetica Neue" charset="0"/>
                <a:cs typeface="Helvetica Neue" charset="0"/>
              </a:rPr>
              <a:t>"This ecology . . . Finds a story in a schoolyard, in the corner of an old cemetery, in a foundation planting, and even in a window box."</a:t>
            </a:r>
          </a:p>
          <a:p>
            <a:endParaRPr lang="en-US" sz="2000" i="1">
              <a:latin typeface="Helvetica Neue" charset="0"/>
              <a:cs typeface="Helvetica Neue" charset="0"/>
            </a:endParaRPr>
          </a:p>
          <a:p>
            <a:pPr lvl="1"/>
            <a:r>
              <a:rPr lang="en-US" sz="1600">
                <a:latin typeface="Helvetica Neue" charset="0"/>
                <a:cs typeface="Helvetica Neue" charset="0"/>
              </a:rPr>
              <a:t>May Watts, </a:t>
            </a:r>
            <a:r>
              <a:rPr lang="en-US" sz="1600" i="1">
                <a:latin typeface="Helvetica Neue" charset="0"/>
                <a:cs typeface="Helvetica Neue" charset="0"/>
              </a:rPr>
              <a:t>Reading the Landscape of America</a:t>
            </a:r>
            <a:r>
              <a:rPr lang="en-US" sz="1600">
                <a:latin typeface="Helvetica Neue" charset="0"/>
                <a:cs typeface="Helvetica Neue" charset="0"/>
              </a:rPr>
              <a:t>, Preface to the 1</a:t>
            </a:r>
            <a:r>
              <a:rPr lang="en-US" sz="1600" baseline="30000">
                <a:latin typeface="Helvetica Neue" charset="0"/>
                <a:cs typeface="Helvetica Neue" charset="0"/>
              </a:rPr>
              <a:t>st</a:t>
            </a:r>
            <a:r>
              <a:rPr lang="en-US" sz="1600">
                <a:latin typeface="Helvetica Neue" charset="0"/>
                <a:cs typeface="Helvetica Neue" charset="0"/>
              </a:rPr>
              <a:t> Ed.</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1827213" y="6454775"/>
            <a:ext cx="543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May Watts, founder of the </a:t>
            </a:r>
            <a:r>
              <a:rPr lang="en-US" sz="1600">
                <a:latin typeface="Helvetica Neue" charset="0"/>
                <a:cs typeface="Helvetica Neue" charset="0"/>
                <a:hlinkClick r:id="rId3"/>
              </a:rPr>
              <a:t>Illinois Prairie Path</a:t>
            </a:r>
            <a:r>
              <a:rPr lang="en-US" sz="1600">
                <a:latin typeface="Helvetica Neue" charset="0"/>
                <a:cs typeface="Helvetica Neue" charset="0"/>
              </a:rPr>
              <a:t> (est. 1963)</a:t>
            </a:r>
          </a:p>
        </p:txBody>
      </p:sp>
      <p:sp>
        <p:nvSpPr>
          <p:cNvPr id="66562" name="Title 1"/>
          <p:cNvSpPr txBox="1">
            <a:spLocks/>
          </p:cNvSpPr>
          <p:nvPr/>
        </p:nvSpPr>
        <p:spPr bwMode="auto">
          <a:xfrm>
            <a:off x="762000" y="1524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Urban Conservation: Rails to Trails</a:t>
            </a:r>
          </a:p>
        </p:txBody>
      </p:sp>
      <p:pic>
        <p:nvPicPr>
          <p:cNvPr id="665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85800"/>
            <a:ext cx="73914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60438"/>
            <a:ext cx="88915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TextBox 2"/>
          <p:cNvSpPr txBox="1">
            <a:spLocks noChangeArrowheads="1"/>
          </p:cNvSpPr>
          <p:nvPr/>
        </p:nvSpPr>
        <p:spPr bwMode="auto">
          <a:xfrm>
            <a:off x="1371600" y="5943600"/>
            <a:ext cx="640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Bike to Metra (commuter train) Map – Joliet, IL (2010)</a:t>
            </a:r>
          </a:p>
        </p:txBody>
      </p:sp>
      <p:sp>
        <p:nvSpPr>
          <p:cNvPr id="68611" name="Title 1"/>
          <p:cNvSpPr txBox="1">
            <a:spLocks/>
          </p:cNvSpPr>
          <p:nvPr/>
        </p:nvSpPr>
        <p:spPr bwMode="auto">
          <a:xfrm>
            <a:off x="762000" y="1524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Active Transportation in Small Cities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717550"/>
            <a:ext cx="85502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1"/>
          <p:cNvSpPr txBox="1">
            <a:spLocks/>
          </p:cNvSpPr>
          <p:nvPr/>
        </p:nvSpPr>
        <p:spPr bwMode="auto">
          <a:xfrm>
            <a:off x="152400" y="152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Land Use, Planning, Open Space Conservation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52400"/>
            <a:ext cx="8305800" cy="685800"/>
          </a:xfrm>
        </p:spPr>
        <p:txBody>
          <a:bodyPr/>
          <a:lstStyle/>
          <a:p>
            <a:r>
              <a:rPr lang="en-US" sz="2800" b="1">
                <a:latin typeface="Helvetica Neue" charset="0"/>
                <a:cs typeface="Helvetica Neue" charset="0"/>
              </a:rPr>
              <a:t>Urban Nature Writing and the Future of Cities</a:t>
            </a:r>
          </a:p>
        </p:txBody>
      </p:sp>
      <p:sp>
        <p:nvSpPr>
          <p:cNvPr id="72706" name="TextBox 4"/>
          <p:cNvSpPr txBox="1">
            <a:spLocks noChangeArrowheads="1"/>
          </p:cNvSpPr>
          <p:nvPr/>
        </p:nvSpPr>
        <p:spPr bwMode="auto">
          <a:xfrm>
            <a:off x="4267200" y="2286000"/>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a:p>
        </p:txBody>
      </p:sp>
      <p:sp>
        <p:nvSpPr>
          <p:cNvPr id="19460" name="TextBox 5"/>
          <p:cNvSpPr txBox="1">
            <a:spLocks noChangeArrowheads="1"/>
          </p:cNvSpPr>
          <p:nvPr/>
        </p:nvSpPr>
        <p:spPr bwMode="auto">
          <a:xfrm>
            <a:off x="4495800" y="1066800"/>
            <a:ext cx="4343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smtClean="0">
                <a:solidFill>
                  <a:schemeClr val="accent1">
                    <a:lumMod val="50000"/>
                  </a:schemeClr>
                </a:solidFill>
                <a:latin typeface="Helvetica Neue"/>
                <a:cs typeface="Helvetica Neue"/>
              </a:rPr>
              <a:t>Contributes to the environmental history </a:t>
            </a:r>
            <a:r>
              <a:rPr lang="en-US" sz="2000" dirty="0" smtClean="0">
                <a:latin typeface="Helvetica Neue"/>
                <a:cs typeface="Helvetica Neue"/>
              </a:rPr>
              <a:t>of our cities and suburbs</a:t>
            </a:r>
          </a:p>
          <a:p>
            <a:pPr>
              <a:defRPr/>
            </a:pPr>
            <a:endParaRPr lang="en-US" sz="2000" dirty="0" smtClean="0">
              <a:latin typeface="Helvetica Neue"/>
              <a:cs typeface="Helvetica Neue"/>
            </a:endParaRPr>
          </a:p>
          <a:p>
            <a:pPr>
              <a:defRPr/>
            </a:pPr>
            <a:r>
              <a:rPr lang="en-US" sz="2000" b="1" dirty="0" smtClean="0">
                <a:solidFill>
                  <a:srgbClr val="800000"/>
                </a:solidFill>
                <a:latin typeface="Helvetica Neue"/>
                <a:cs typeface="Helvetica Neue"/>
              </a:rPr>
              <a:t>Challenges our assumptions </a:t>
            </a:r>
            <a:r>
              <a:rPr lang="en-US" sz="2000" dirty="0" smtClean="0">
                <a:latin typeface="Helvetica Neue"/>
                <a:cs typeface="Helvetica Neue"/>
              </a:rPr>
              <a:t>about the urbanized landscape, the character of wilderness</a:t>
            </a:r>
          </a:p>
          <a:p>
            <a:pPr>
              <a:defRPr/>
            </a:pPr>
            <a:endParaRPr lang="en-US" sz="2000" dirty="0" smtClean="0">
              <a:latin typeface="Helvetica Neue"/>
              <a:cs typeface="Helvetica Neue"/>
            </a:endParaRPr>
          </a:p>
          <a:p>
            <a:pPr>
              <a:defRPr/>
            </a:pPr>
            <a:r>
              <a:rPr lang="en-US" sz="2000" b="1" dirty="0" smtClean="0">
                <a:solidFill>
                  <a:srgbClr val="000090"/>
                </a:solidFill>
                <a:latin typeface="Helvetica Neue"/>
                <a:cs typeface="Helvetica Neue"/>
              </a:rPr>
              <a:t>Connects us to nature </a:t>
            </a:r>
            <a:r>
              <a:rPr lang="en-US" sz="2000" dirty="0" smtClean="0">
                <a:latin typeface="Helvetica Neue"/>
                <a:cs typeface="Helvetica Neue"/>
              </a:rPr>
              <a:t>close at hand, underfoot</a:t>
            </a:r>
          </a:p>
          <a:p>
            <a:pPr>
              <a:defRPr/>
            </a:pPr>
            <a:endParaRPr lang="en-US" sz="2000" dirty="0" smtClean="0">
              <a:latin typeface="Helvetica Neue"/>
              <a:cs typeface="Helvetica Neue"/>
            </a:endParaRPr>
          </a:p>
          <a:p>
            <a:pPr>
              <a:defRPr/>
            </a:pPr>
            <a:r>
              <a:rPr lang="en-US" sz="2000" b="1" dirty="0" smtClean="0">
                <a:solidFill>
                  <a:srgbClr val="C09200"/>
                </a:solidFill>
                <a:latin typeface="Helvetica Neue"/>
                <a:cs typeface="Helvetica Neue"/>
              </a:rPr>
              <a:t>Exemplifies the engagement</a:t>
            </a:r>
            <a:r>
              <a:rPr lang="en-US" sz="2000" dirty="0" smtClean="0">
                <a:latin typeface="Helvetica Neue"/>
                <a:cs typeface="Helvetica Neue"/>
              </a:rPr>
              <a:t> of the arts and humanities with ecological problems and environmental issues</a:t>
            </a:r>
          </a:p>
          <a:p>
            <a:pPr>
              <a:defRPr/>
            </a:pPr>
            <a:endParaRPr lang="en-US" sz="2000" dirty="0">
              <a:latin typeface="Helvetica Neue"/>
              <a:cs typeface="Helvetica Neue"/>
            </a:endParaRPr>
          </a:p>
          <a:p>
            <a:pPr>
              <a:defRPr/>
            </a:pPr>
            <a:r>
              <a:rPr lang="en-US" sz="2000" b="1" dirty="0" smtClean="0">
                <a:solidFill>
                  <a:srgbClr val="008000"/>
                </a:solidFill>
                <a:latin typeface="Helvetica Neue"/>
                <a:cs typeface="Helvetica Neue"/>
              </a:rPr>
              <a:t>Helps us envision </a:t>
            </a:r>
            <a:r>
              <a:rPr lang="en-US" sz="2000" dirty="0" smtClean="0">
                <a:latin typeface="Helvetica Neue"/>
                <a:cs typeface="Helvetica Neue"/>
              </a:rPr>
              <a:t>what a sustainable city or suburb should be like</a:t>
            </a:r>
          </a:p>
        </p:txBody>
      </p:sp>
      <p:pic>
        <p:nvPicPr>
          <p:cNvPr id="727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206057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1400"/>
            <a:ext cx="16875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descr="Watt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057400"/>
            <a:ext cx="1905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52400"/>
            <a:ext cx="8305800" cy="685800"/>
          </a:xfrm>
        </p:spPr>
        <p:txBody>
          <a:bodyPr/>
          <a:lstStyle/>
          <a:p>
            <a:r>
              <a:rPr lang="en-US" sz="2800" b="1">
                <a:latin typeface="Helvetica Neue" charset="0"/>
                <a:cs typeface="Helvetica Neue" charset="0"/>
              </a:rPr>
              <a:t>Current Research/Writing Projects</a:t>
            </a:r>
          </a:p>
        </p:txBody>
      </p:sp>
      <p:sp>
        <p:nvSpPr>
          <p:cNvPr id="19460" name="TextBox 5"/>
          <p:cNvSpPr txBox="1">
            <a:spLocks noChangeArrowheads="1"/>
          </p:cNvSpPr>
          <p:nvPr/>
        </p:nvSpPr>
        <p:spPr bwMode="auto">
          <a:xfrm>
            <a:off x="152400" y="873125"/>
            <a:ext cx="6858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600" b="1" dirty="0" smtClean="0">
                <a:solidFill>
                  <a:srgbClr val="000090"/>
                </a:solidFill>
                <a:latin typeface="Helvetica Neue"/>
                <a:cs typeface="Helvetica Neue"/>
              </a:rPr>
              <a:t>Creative Non-Fiction</a:t>
            </a:r>
            <a:r>
              <a:rPr lang="en-US" sz="1600" b="1" dirty="0" smtClean="0">
                <a:latin typeface="Helvetica Neue"/>
                <a:cs typeface="Helvetica Neue"/>
              </a:rPr>
              <a:t/>
            </a:r>
            <a:br>
              <a:rPr lang="en-US" sz="1600" b="1" dirty="0" smtClean="0">
                <a:latin typeface="Helvetica Neue"/>
                <a:cs typeface="Helvetica Neue"/>
              </a:rPr>
            </a:br>
            <a:r>
              <a:rPr lang="en-US" sz="1600" dirty="0" smtClean="0">
                <a:latin typeface="Helvetica Neue"/>
                <a:cs typeface="Helvetica Neue"/>
              </a:rPr>
              <a:t>"</a:t>
            </a:r>
            <a:r>
              <a:rPr lang="en-US" sz="1600" dirty="0">
                <a:latin typeface="Helvetica Neue"/>
                <a:cs typeface="Helvetica Neue"/>
              </a:rPr>
              <a:t>Canoeing through History: Wild Encounters on Bubbly Creek." </a:t>
            </a:r>
            <a:r>
              <a:rPr lang="en-US" sz="1600" i="1" dirty="0">
                <a:latin typeface="Helvetica Neue"/>
                <a:cs typeface="Helvetica Neue"/>
                <a:hlinkClick r:id="rId3"/>
              </a:rPr>
              <a:t>City </a:t>
            </a:r>
            <a:r>
              <a:rPr lang="en-US" sz="1600" i="1" dirty="0" smtClean="0">
                <a:latin typeface="Helvetica Neue"/>
                <a:cs typeface="Helvetica Neue"/>
                <a:hlinkClick r:id="rId3"/>
              </a:rPr>
              <a:t>Creatures</a:t>
            </a:r>
            <a:r>
              <a:rPr lang="en-US" sz="1600" dirty="0">
                <a:latin typeface="Helvetica Neue"/>
                <a:cs typeface="Helvetica Neue"/>
                <a:hlinkClick r:id="rId3"/>
              </a:rPr>
              <a:t> </a:t>
            </a:r>
            <a:r>
              <a:rPr lang="en-US" sz="1600" dirty="0" smtClean="0">
                <a:latin typeface="Helvetica Neue"/>
                <a:cs typeface="Helvetica Neue"/>
                <a:hlinkClick r:id="rId3"/>
              </a:rPr>
              <a:t>blog/book/art project</a:t>
            </a:r>
            <a:r>
              <a:rPr lang="en-US" sz="1600" dirty="0" smtClean="0">
                <a:latin typeface="Helvetica Neue"/>
                <a:cs typeface="Helvetica Neue"/>
              </a:rPr>
              <a:t> with Center for Humans and Nature (edited volume under review).</a:t>
            </a:r>
          </a:p>
          <a:p>
            <a:pPr>
              <a:defRPr/>
            </a:pPr>
            <a:endParaRPr lang="en-US" sz="1600" dirty="0">
              <a:latin typeface="Helvetica Neue"/>
              <a:cs typeface="Helvetica Neue"/>
            </a:endParaRPr>
          </a:p>
          <a:p>
            <a:pPr>
              <a:defRPr/>
            </a:pPr>
            <a:r>
              <a:rPr lang="en-US" sz="1600" b="1" dirty="0" smtClean="0">
                <a:solidFill>
                  <a:srgbClr val="FF6600"/>
                </a:solidFill>
                <a:latin typeface="Helvetica Neue"/>
                <a:cs typeface="Helvetica Neue"/>
              </a:rPr>
              <a:t>Urban Environmental History</a:t>
            </a:r>
            <a:r>
              <a:rPr lang="en-US" sz="1600" dirty="0" smtClean="0">
                <a:latin typeface="Helvetica Neue"/>
                <a:cs typeface="Helvetica Neue"/>
              </a:rPr>
              <a:t/>
            </a:r>
            <a:br>
              <a:rPr lang="en-US" sz="1600" dirty="0" smtClean="0">
                <a:latin typeface="Helvetica Neue"/>
                <a:cs typeface="Helvetica Neue"/>
              </a:rPr>
            </a:br>
            <a:r>
              <a:rPr lang="en-US" sz="1600" dirty="0" smtClean="0">
                <a:latin typeface="Helvetica Neue"/>
                <a:cs typeface="Helvetica Neue"/>
              </a:rPr>
              <a:t>"</a:t>
            </a:r>
            <a:r>
              <a:rPr lang="en-US" sz="1600" dirty="0">
                <a:latin typeface="Helvetica Neue"/>
                <a:cs typeface="Helvetica Neue"/>
              </a:rPr>
              <a:t>Infamous Past, Invisible Present: Searching for Bubbly Creek in the 21st Century." W</a:t>
            </a:r>
            <a:r>
              <a:rPr lang="en-US" sz="1600" dirty="0" smtClean="0">
                <a:latin typeface="Helvetica Neue"/>
                <a:cs typeface="Helvetica Neue"/>
              </a:rPr>
              <a:t>ith </a:t>
            </a:r>
            <a:r>
              <a:rPr lang="en-US" sz="1600" dirty="0">
                <a:latin typeface="Helvetica Neue"/>
                <a:cs typeface="Helvetica Neue"/>
              </a:rPr>
              <a:t>Carl Zimring. Under consideration by </a:t>
            </a:r>
            <a:r>
              <a:rPr lang="en-US" sz="1600" i="1" dirty="0">
                <a:latin typeface="Helvetica Neue"/>
                <a:cs typeface="Helvetica Neue"/>
              </a:rPr>
              <a:t>IA -- The</a:t>
            </a:r>
            <a:r>
              <a:rPr lang="en-US" sz="1600" dirty="0">
                <a:latin typeface="Helvetica Neue"/>
                <a:cs typeface="Helvetica Neue"/>
              </a:rPr>
              <a:t> </a:t>
            </a:r>
            <a:r>
              <a:rPr lang="en-US" sz="1600" i="1" dirty="0">
                <a:latin typeface="Helvetica Neue"/>
                <a:cs typeface="Helvetica Neue"/>
              </a:rPr>
              <a:t>Journal of Industrial Archeology</a:t>
            </a:r>
            <a:r>
              <a:rPr lang="en-US" sz="1600" dirty="0">
                <a:latin typeface="Helvetica Neue"/>
                <a:cs typeface="Helvetica Neue"/>
              </a:rPr>
              <a:t> (scholarly </a:t>
            </a:r>
            <a:r>
              <a:rPr lang="en-US" sz="1600" dirty="0" smtClean="0">
                <a:latin typeface="Helvetica Neue"/>
                <a:cs typeface="Helvetica Neue"/>
              </a:rPr>
              <a:t>article under review)</a:t>
            </a:r>
            <a:r>
              <a:rPr lang="en-US" sz="1600" dirty="0">
                <a:latin typeface="Helvetica Neue"/>
                <a:cs typeface="Helvetica Neue"/>
              </a:rPr>
              <a:t>.</a:t>
            </a:r>
          </a:p>
          <a:p>
            <a:pPr>
              <a:defRPr/>
            </a:pPr>
            <a:endParaRPr lang="en-US" sz="1600" i="1" dirty="0" smtClean="0">
              <a:latin typeface="Helvetica Neue"/>
              <a:cs typeface="Helvetica Neue"/>
            </a:endParaRPr>
          </a:p>
          <a:p>
            <a:pPr>
              <a:defRPr/>
            </a:pPr>
            <a:r>
              <a:rPr lang="en-US" sz="1600" b="1" dirty="0" smtClean="0">
                <a:solidFill>
                  <a:srgbClr val="008000"/>
                </a:solidFill>
                <a:latin typeface="Helvetica Neue"/>
                <a:cs typeface="Helvetica Neue"/>
              </a:rPr>
              <a:t>Ecocriticism / Urban Studies</a:t>
            </a:r>
            <a:r>
              <a:rPr lang="en-US" sz="1600" b="1" i="1" dirty="0" smtClean="0">
                <a:solidFill>
                  <a:srgbClr val="008000"/>
                </a:solidFill>
                <a:latin typeface="Helvetica Neue"/>
                <a:cs typeface="Helvetica Neue"/>
              </a:rPr>
              <a:t/>
            </a:r>
            <a:br>
              <a:rPr lang="en-US" sz="1600" b="1" i="1" dirty="0" smtClean="0">
                <a:solidFill>
                  <a:srgbClr val="008000"/>
                </a:solidFill>
                <a:latin typeface="Helvetica Neue"/>
                <a:cs typeface="Helvetica Neue"/>
              </a:rPr>
            </a:br>
            <a:r>
              <a:rPr lang="en-US" sz="1600" i="1" dirty="0" smtClean="0">
                <a:latin typeface="Helvetica Neue"/>
                <a:cs typeface="Helvetica Neue"/>
              </a:rPr>
              <a:t>Mapping </a:t>
            </a:r>
            <a:r>
              <a:rPr lang="en-US" sz="1600" i="1" dirty="0">
                <a:latin typeface="Helvetica Neue"/>
                <a:cs typeface="Helvetica Neue"/>
              </a:rPr>
              <a:t>the Urban Wilderness: An Ecological and Literary Topography of Chicago</a:t>
            </a:r>
            <a:r>
              <a:rPr lang="en-US" sz="1600" dirty="0">
                <a:latin typeface="Helvetica Neue"/>
                <a:cs typeface="Helvetica Neue"/>
              </a:rPr>
              <a:t> (scholarly monograph, in progress).</a:t>
            </a:r>
            <a:r>
              <a:rPr lang="en-US" sz="1600" i="1" dirty="0">
                <a:latin typeface="Helvetica Neue"/>
                <a:cs typeface="Helvetica Neue"/>
              </a:rPr>
              <a:t> </a:t>
            </a:r>
            <a:endParaRPr lang="en-US" sz="1600" dirty="0">
              <a:latin typeface="Helvetica Neue"/>
              <a:cs typeface="Helvetica Neue"/>
            </a:endParaRPr>
          </a:p>
          <a:p>
            <a:pPr>
              <a:defRPr/>
            </a:pPr>
            <a:endParaRPr lang="en-US" sz="1600" dirty="0">
              <a:latin typeface="Helvetica Neue"/>
              <a:cs typeface="Helvetica Neue"/>
            </a:endParaRPr>
          </a:p>
          <a:p>
            <a:pPr>
              <a:defRPr/>
            </a:pPr>
            <a:r>
              <a:rPr lang="en-US" sz="1600" b="1" dirty="0" smtClean="0">
                <a:solidFill>
                  <a:schemeClr val="accent1">
                    <a:lumMod val="25000"/>
                  </a:schemeClr>
                </a:solidFill>
                <a:latin typeface="Helvetica Neue"/>
                <a:cs typeface="Helvetica Neue"/>
              </a:rPr>
              <a:t>Sustainability and Education</a:t>
            </a:r>
            <a:r>
              <a:rPr lang="en-US" sz="1600" dirty="0" smtClean="0">
                <a:solidFill>
                  <a:schemeClr val="accent1">
                    <a:lumMod val="25000"/>
                  </a:schemeClr>
                </a:solidFill>
                <a:latin typeface="Helvetica Neue"/>
                <a:cs typeface="Helvetica Neue"/>
              </a:rPr>
              <a:t/>
            </a:r>
            <a:br>
              <a:rPr lang="en-US" sz="1600" dirty="0" smtClean="0">
                <a:solidFill>
                  <a:schemeClr val="accent1">
                    <a:lumMod val="25000"/>
                  </a:schemeClr>
                </a:solidFill>
                <a:latin typeface="Helvetica Neue"/>
                <a:cs typeface="Helvetica Neue"/>
              </a:rPr>
            </a:br>
            <a:r>
              <a:rPr lang="en-US" sz="1600" dirty="0" smtClean="0">
                <a:latin typeface="Helvetica Neue"/>
                <a:cs typeface="Helvetica Neue"/>
              </a:rPr>
              <a:t>"</a:t>
            </a:r>
            <a:r>
              <a:rPr lang="en-US" sz="1600" dirty="0">
                <a:latin typeface="Helvetica Neue"/>
                <a:cs typeface="Helvetica Neue"/>
                <a:hlinkClick r:id="rId4"/>
              </a:rPr>
              <a:t>Schaumburg's Sustainable Future</a:t>
            </a:r>
            <a:r>
              <a:rPr lang="en-US" sz="1600" dirty="0">
                <a:latin typeface="Helvetica Neue"/>
                <a:cs typeface="Helvetica Neue"/>
              </a:rPr>
              <a:t>: Student Research, Social Media, and the 'Edge City' Suburb." </a:t>
            </a:r>
            <a:r>
              <a:rPr lang="en-US" sz="1600" i="1" dirty="0">
                <a:latin typeface="Helvetica Neue"/>
                <a:cs typeface="Helvetica Neue"/>
              </a:rPr>
              <a:t>Journal of Environmental Studies and </a:t>
            </a:r>
            <a:r>
              <a:rPr lang="en-US" sz="1600" i="1" dirty="0" smtClean="0">
                <a:latin typeface="Helvetica Neue"/>
                <a:cs typeface="Helvetica Neue"/>
              </a:rPr>
              <a:t>Science</a:t>
            </a:r>
            <a:r>
              <a:rPr lang="en-US" sz="1600" dirty="0">
                <a:latin typeface="Helvetica Neue"/>
                <a:cs typeface="Helvetica Neue"/>
              </a:rPr>
              <a:t> </a:t>
            </a:r>
            <a:r>
              <a:rPr lang="en-US" sz="1600" dirty="0" smtClean="0">
                <a:latin typeface="Helvetica Neue"/>
                <a:cs typeface="Helvetica Neue"/>
              </a:rPr>
              <a:t>(</a:t>
            </a:r>
            <a:r>
              <a:rPr lang="en-US" sz="1600" dirty="0">
                <a:latin typeface="Helvetica Neue"/>
                <a:cs typeface="Helvetica Neue"/>
              </a:rPr>
              <a:t>scholarly article, in progress</a:t>
            </a:r>
            <a:r>
              <a:rPr lang="en-US" sz="1600" dirty="0" smtClean="0">
                <a:latin typeface="Helvetica Neue"/>
                <a:cs typeface="Helvetica Neue"/>
              </a:rPr>
              <a:t>).</a:t>
            </a:r>
          </a:p>
          <a:p>
            <a:pPr>
              <a:defRPr/>
            </a:pPr>
            <a:endParaRPr lang="en-US" sz="1600" dirty="0">
              <a:solidFill>
                <a:srgbClr val="800000"/>
              </a:solidFill>
              <a:latin typeface="Helvetica Neue"/>
              <a:cs typeface="Helvetica Neue"/>
            </a:endParaRPr>
          </a:p>
          <a:p>
            <a:pPr>
              <a:defRPr/>
            </a:pPr>
            <a:r>
              <a:rPr lang="en-US" sz="1600" b="1" dirty="0" smtClean="0">
                <a:solidFill>
                  <a:srgbClr val="800000"/>
                </a:solidFill>
                <a:latin typeface="Helvetica Neue"/>
                <a:cs typeface="Helvetica Neue"/>
              </a:rPr>
              <a:t>Journalism / New Media</a:t>
            </a:r>
            <a:br>
              <a:rPr lang="en-US" sz="1600" b="1" dirty="0" smtClean="0">
                <a:solidFill>
                  <a:srgbClr val="800000"/>
                </a:solidFill>
                <a:latin typeface="Helvetica Neue"/>
                <a:cs typeface="Helvetica Neue"/>
              </a:rPr>
            </a:br>
            <a:r>
              <a:rPr lang="en-US" sz="1600" dirty="0" smtClean="0">
                <a:latin typeface="Helvetica Neue"/>
                <a:cs typeface="Helvetica Neue"/>
              </a:rPr>
              <a:t>Essayist for </a:t>
            </a:r>
            <a:r>
              <a:rPr lang="en-US" sz="1600" dirty="0" smtClean="0">
                <a:latin typeface="Helvetica Neue"/>
                <a:cs typeface="Helvetica Neue"/>
                <a:hlinkClick r:id="rId5"/>
              </a:rPr>
              <a:t>City Creatures blog</a:t>
            </a:r>
            <a:r>
              <a:rPr lang="en-US" sz="1600" dirty="0" smtClean="0">
                <a:latin typeface="Helvetica Neue"/>
                <a:cs typeface="Helvetica Neue"/>
              </a:rPr>
              <a:t>; editor of </a:t>
            </a:r>
            <a:r>
              <a:rPr lang="en-US" sz="1600" dirty="0" smtClean="0">
                <a:latin typeface="Helvetica Neue"/>
                <a:cs typeface="Helvetica Neue"/>
                <a:hlinkClick r:id="rId6"/>
              </a:rPr>
              <a:t>SUST at RU</a:t>
            </a:r>
            <a:r>
              <a:rPr lang="en-US" sz="1600" dirty="0" smtClean="0">
                <a:latin typeface="Helvetica Neue"/>
                <a:cs typeface="Helvetica Neue"/>
              </a:rPr>
              <a:t> and </a:t>
            </a:r>
            <a:r>
              <a:rPr lang="en-US" sz="1600" dirty="0" smtClean="0">
                <a:latin typeface="Helvetica Neue"/>
                <a:cs typeface="Helvetica Neue"/>
                <a:hlinkClick r:id="rId4"/>
              </a:rPr>
              <a:t>Schaumburg's Sustainable Future</a:t>
            </a:r>
            <a:r>
              <a:rPr lang="en-US" sz="1600" dirty="0" smtClean="0">
                <a:latin typeface="Helvetica Neue"/>
                <a:cs typeface="Helvetica Neue"/>
              </a:rPr>
              <a:t> blogs; op-ed columnist since 2006 for the Joliet </a:t>
            </a:r>
            <a:r>
              <a:rPr lang="en-US" sz="1600" dirty="0" smtClean="0">
                <a:latin typeface="Helvetica Neue"/>
                <a:cs typeface="Helvetica Neue"/>
                <a:hlinkClick r:id="rId7"/>
              </a:rPr>
              <a:t>Herald-News</a:t>
            </a:r>
            <a:endParaRPr lang="en-US" sz="1600" dirty="0" smtClean="0">
              <a:latin typeface="Helvetica Neue"/>
              <a:cs typeface="Helvetica Neue"/>
            </a:endParaRPr>
          </a:p>
        </p:txBody>
      </p:sp>
      <p:pic>
        <p:nvPicPr>
          <p:cNvPr id="7475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23138" y="914400"/>
            <a:ext cx="17367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64438" y="2530475"/>
            <a:ext cx="12890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2" descr="JESS journal cove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4572000"/>
            <a:ext cx="1524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66800" y="152400"/>
            <a:ext cx="7086600" cy="533400"/>
          </a:xfrm>
        </p:spPr>
        <p:txBody>
          <a:bodyPr/>
          <a:lstStyle/>
          <a:p>
            <a:r>
              <a:rPr lang="en-US" sz="2800" b="1">
                <a:latin typeface="Helvetica Neue" charset="0"/>
                <a:cs typeface="Helvetica Neue" charset="0"/>
              </a:rPr>
              <a:t>Ecocriticism and Environmental Studies</a:t>
            </a:r>
          </a:p>
        </p:txBody>
      </p:sp>
      <p:sp>
        <p:nvSpPr>
          <p:cNvPr id="21506" name="TextBox 4"/>
          <p:cNvSpPr txBox="1">
            <a:spLocks noChangeArrowheads="1"/>
          </p:cNvSpPr>
          <p:nvPr/>
        </p:nvSpPr>
        <p:spPr bwMode="auto">
          <a:xfrm>
            <a:off x="4267200" y="2286000"/>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a:p>
        </p:txBody>
      </p:sp>
      <p:sp>
        <p:nvSpPr>
          <p:cNvPr id="21507" name="TextBox 5"/>
          <p:cNvSpPr txBox="1">
            <a:spLocks noChangeArrowheads="1"/>
          </p:cNvSpPr>
          <p:nvPr/>
        </p:nvSpPr>
        <p:spPr bwMode="auto">
          <a:xfrm>
            <a:off x="4495800" y="1371600"/>
            <a:ext cx="434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solidFill>
                  <a:srgbClr val="00B050"/>
                </a:solidFill>
                <a:latin typeface="Helvetica Neue" charset="0"/>
                <a:cs typeface="Helvetica Neue" charset="0"/>
              </a:rPr>
              <a:t>Interdisciplinary </a:t>
            </a:r>
            <a:r>
              <a:rPr lang="en-US" sz="2000">
                <a:latin typeface="Helvetica Neue" charset="0"/>
                <a:cs typeface="Helvetica Neue" charset="0"/>
              </a:rPr>
              <a:t>method of inquiry</a:t>
            </a:r>
          </a:p>
          <a:p>
            <a:endParaRPr lang="en-US" sz="2000">
              <a:latin typeface="Helvetica Neue" charset="0"/>
              <a:cs typeface="Helvetica Neue" charset="0"/>
            </a:endParaRPr>
          </a:p>
          <a:p>
            <a:r>
              <a:rPr lang="en-US" sz="2000" b="1">
                <a:solidFill>
                  <a:srgbClr val="C00000"/>
                </a:solidFill>
                <a:latin typeface="Helvetica Neue" charset="0"/>
                <a:cs typeface="Helvetica Neue" charset="0"/>
              </a:rPr>
              <a:t>Critical </a:t>
            </a:r>
            <a:r>
              <a:rPr lang="en-US" sz="2000">
                <a:latin typeface="Helvetica Neue" charset="0"/>
                <a:cs typeface="Helvetica Neue" charset="0"/>
              </a:rPr>
              <a:t>interrogation of literature, film, policy, science, and all manner of environmental discourse</a:t>
            </a:r>
          </a:p>
          <a:p>
            <a:endParaRPr lang="en-US" sz="2000">
              <a:latin typeface="Helvetica Neue" charset="0"/>
              <a:cs typeface="Helvetica Neue" charset="0"/>
            </a:endParaRPr>
          </a:p>
          <a:p>
            <a:r>
              <a:rPr lang="en-US" sz="2000" b="1">
                <a:solidFill>
                  <a:srgbClr val="000099"/>
                </a:solidFill>
                <a:latin typeface="Helvetica Neue" charset="0"/>
                <a:cs typeface="Helvetica Neue" charset="0"/>
              </a:rPr>
              <a:t>Part</a:t>
            </a:r>
            <a:r>
              <a:rPr lang="en-US" sz="2000">
                <a:latin typeface="Helvetica Neue" charset="0"/>
                <a:cs typeface="Helvetica Neue" charset="0"/>
              </a:rPr>
              <a:t> of the multidisciplinary field of environmental studies</a:t>
            </a:r>
          </a:p>
          <a:p>
            <a:endParaRPr lang="en-US" sz="2000">
              <a:latin typeface="Helvetica Neue" charset="0"/>
              <a:cs typeface="Helvetica Neue" charset="0"/>
            </a:endParaRPr>
          </a:p>
          <a:p>
            <a:r>
              <a:rPr lang="en-US" sz="2000" b="1">
                <a:solidFill>
                  <a:srgbClr val="C09200"/>
                </a:solidFill>
                <a:latin typeface="Helvetica Neue" charset="0"/>
                <a:cs typeface="Helvetica Neue" charset="0"/>
              </a:rPr>
              <a:t>Rooted</a:t>
            </a:r>
            <a:r>
              <a:rPr lang="en-US" sz="2000">
                <a:latin typeface="Helvetica Neue" charset="0"/>
                <a:cs typeface="Helvetica Neue" charset="0"/>
              </a:rPr>
              <a:t> in the engagement of the arts and humanities with ecological problems and environmental issues</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1917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descr="Visions of the Land co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71800"/>
            <a:ext cx="2349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Schaumburg Biodiv Map 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582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Box 4"/>
          <p:cNvSpPr txBox="1">
            <a:spLocks noChangeArrowheads="1"/>
          </p:cNvSpPr>
          <p:nvPr/>
        </p:nvSpPr>
        <p:spPr bwMode="auto">
          <a:xfrm>
            <a:off x="381000" y="64008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Mapping Schaumburg's Biodiversity (Schaumburg Biodiversity Plan, 2004)</a:t>
            </a:r>
          </a:p>
        </p:txBody>
      </p:sp>
      <p:sp>
        <p:nvSpPr>
          <p:cNvPr id="76803" name="Title 1"/>
          <p:cNvSpPr>
            <a:spLocks noGrp="1"/>
          </p:cNvSpPr>
          <p:nvPr>
            <p:ph type="title"/>
          </p:nvPr>
        </p:nvSpPr>
        <p:spPr>
          <a:xfrm>
            <a:off x="381000" y="9525"/>
            <a:ext cx="8763000" cy="828675"/>
          </a:xfrm>
        </p:spPr>
        <p:txBody>
          <a:bodyPr/>
          <a:lstStyle/>
          <a:p>
            <a:r>
              <a:rPr lang="en-US" sz="2800" b="1">
                <a:latin typeface="Helvetica Neue" charset="0"/>
                <a:cs typeface="Helvetica Neue" charset="0"/>
              </a:rPr>
              <a:t>Sustainability in the Suburbs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04800" y="0"/>
            <a:ext cx="8534400" cy="1143000"/>
          </a:xfrm>
        </p:spPr>
        <p:txBody>
          <a:bodyPr/>
          <a:lstStyle/>
          <a:p>
            <a:r>
              <a:rPr lang="en-US" sz="2800" b="1">
                <a:latin typeface="Helvetica Neue" charset="0"/>
                <a:cs typeface="Helvetica Neue" charset="0"/>
              </a:rPr>
              <a:t>Campus Redevelopment / Student Research</a:t>
            </a:r>
            <a:br>
              <a:rPr lang="en-US" sz="2800" b="1">
                <a:latin typeface="Helvetica Neue" charset="0"/>
                <a:cs typeface="Helvetica Neue" charset="0"/>
              </a:rPr>
            </a:br>
            <a:r>
              <a:rPr lang="en-US" sz="2400" b="1">
                <a:solidFill>
                  <a:srgbClr val="008000"/>
                </a:solidFill>
                <a:latin typeface="Helvetica Neue" charset="0"/>
                <a:cs typeface="Helvetica Neue" charset="0"/>
              </a:rPr>
              <a:t>Greening RU'</a:t>
            </a:r>
            <a:r>
              <a:rPr lang="en-US" altLang="ja-JP" sz="2400" b="1">
                <a:solidFill>
                  <a:srgbClr val="008000"/>
                </a:solidFill>
                <a:latin typeface="Helvetica Neue" charset="0"/>
                <a:cs typeface="Helvetica Neue" charset="0"/>
              </a:rPr>
              <a:t>s Schaumburg IL Campus</a:t>
            </a:r>
            <a:endParaRPr lang="en-US" sz="2400" b="1">
              <a:solidFill>
                <a:srgbClr val="008000"/>
              </a:solidFill>
              <a:latin typeface="Helvetica Neue" charset="0"/>
              <a:cs typeface="Helvetica Neue" charset="0"/>
            </a:endParaRPr>
          </a:p>
        </p:txBody>
      </p:sp>
      <p:sp>
        <p:nvSpPr>
          <p:cNvPr id="78850" name="TextBox 4"/>
          <p:cNvSpPr txBox="1">
            <a:spLocks noChangeArrowheads="1"/>
          </p:cNvSpPr>
          <p:nvPr/>
        </p:nvSpPr>
        <p:spPr bwMode="auto">
          <a:xfrm>
            <a:off x="3505200" y="1371600"/>
            <a:ext cx="5410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u="sng">
                <a:solidFill>
                  <a:srgbClr val="006600"/>
                </a:solidFill>
                <a:latin typeface="Helvetica Neue" charset="0"/>
                <a:cs typeface="Helvetica Neue" charset="0"/>
              </a:rPr>
              <a:t>Sustainable landscape plan</a:t>
            </a:r>
            <a:r>
              <a:rPr lang="en-US" sz="1800">
                <a:solidFill>
                  <a:srgbClr val="006600"/>
                </a:solidFill>
                <a:latin typeface="Helvetica Neue" charset="0"/>
                <a:cs typeface="Helvetica Neue" charset="0"/>
              </a:rPr>
              <a:t>: native plants, prairie plots, walking paths, community garden</a:t>
            </a:r>
          </a:p>
          <a:p>
            <a:r>
              <a:rPr lang="en-US" sz="1800">
                <a:solidFill>
                  <a:srgbClr val="00B050"/>
                </a:solidFill>
                <a:latin typeface="Helvetica Neue" charset="0"/>
                <a:cs typeface="Helvetica Neue" charset="0"/>
              </a:rPr>
              <a:t> </a:t>
            </a:r>
          </a:p>
          <a:p>
            <a:r>
              <a:rPr lang="en-US" sz="1800" u="sng">
                <a:solidFill>
                  <a:srgbClr val="800000"/>
                </a:solidFill>
                <a:latin typeface="Helvetica Neue" charset="0"/>
                <a:cs typeface="Helvetica Neue" charset="0"/>
              </a:rPr>
              <a:t>Water conservation strategies</a:t>
            </a:r>
            <a:r>
              <a:rPr lang="en-US" sz="1800">
                <a:solidFill>
                  <a:srgbClr val="800000"/>
                </a:solidFill>
                <a:latin typeface="Helvetica Neue" charset="0"/>
                <a:cs typeface="Helvetica Neue" charset="0"/>
              </a:rPr>
              <a:t>: bioswales, cisterns, rain gardens, pervious paving</a:t>
            </a:r>
          </a:p>
          <a:p>
            <a:endParaRPr lang="en-US" sz="1800" u="sng">
              <a:solidFill>
                <a:srgbClr val="00B050"/>
              </a:solidFill>
              <a:latin typeface="Helvetica Neue" charset="0"/>
              <a:cs typeface="Helvetica Neue" charset="0"/>
            </a:endParaRPr>
          </a:p>
          <a:p>
            <a:r>
              <a:rPr lang="en-US" sz="1800" u="sng">
                <a:solidFill>
                  <a:srgbClr val="000090"/>
                </a:solidFill>
                <a:latin typeface="Helvetica Neue" charset="0"/>
                <a:cs typeface="Helvetica Neue" charset="0"/>
              </a:rPr>
              <a:t>Outdoor education / recreation</a:t>
            </a:r>
            <a:r>
              <a:rPr lang="en-US" sz="1800">
                <a:solidFill>
                  <a:srgbClr val="000090"/>
                </a:solidFill>
                <a:latin typeface="Helvetica Neue" charset="0"/>
                <a:cs typeface="Helvetica Neue" charset="0"/>
              </a:rPr>
              <a:t>: experimental wetland restoration, native plant gardens, RUrbanPioneers community garden, greenhouse, EcoSpace courtyard</a:t>
            </a:r>
          </a:p>
        </p:txBody>
      </p:sp>
      <p:pic>
        <p:nvPicPr>
          <p:cNvPr id="78851" name="Picture 1" descr="RUrbanPioneers garden small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6670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27538"/>
            <a:ext cx="33274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1"/>
          <p:cNvSpPr txBox="1">
            <a:spLocks noChangeArrowheads="1"/>
          </p:cNvSpPr>
          <p:nvPr/>
        </p:nvSpPr>
        <p:spPr bwMode="auto">
          <a:xfrm>
            <a:off x="152400" y="4953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b="1">
                <a:latin typeface="Helvetica Neue" charset="0"/>
                <a:cs typeface="Helvetica Neue" charset="0"/>
              </a:rPr>
              <a:t>Academics + Community Engagement:</a:t>
            </a:r>
          </a:p>
          <a:p>
            <a:pPr algn="ctr"/>
            <a:endParaRPr lang="en-US" sz="2000">
              <a:latin typeface="Helvetica Neue" charset="0"/>
              <a:cs typeface="Helvetica Neue" charset="0"/>
            </a:endParaRPr>
          </a:p>
          <a:p>
            <a:pPr algn="ctr"/>
            <a:r>
              <a:rPr lang="en-US" b="1" i="1">
                <a:solidFill>
                  <a:srgbClr val="000090"/>
                </a:solidFill>
                <a:latin typeface="Helvetica Neue" charset="0"/>
                <a:cs typeface="Helvetica Neue" charset="0"/>
              </a:rPr>
              <a:t>Schaumburg's Sustainable Future</a:t>
            </a:r>
          </a:p>
          <a:p>
            <a:pPr algn="ctr"/>
            <a:r>
              <a:rPr lang="en-US" sz="2000">
                <a:latin typeface="Helvetica Neue" charset="0"/>
                <a:cs typeface="Helvetica Neue" charset="0"/>
              </a:rPr>
              <a:t>a student-authored </a:t>
            </a:r>
            <a:r>
              <a:rPr lang="en-US" sz="2000">
                <a:latin typeface="Helvetica Neue" charset="0"/>
                <a:cs typeface="Helvetica Neue" charset="0"/>
                <a:hlinkClick r:id="rId5"/>
              </a:rPr>
              <a:t>website and blog</a:t>
            </a:r>
            <a:endParaRPr lang="en-US" sz="2000">
              <a:latin typeface="Helvetica Neue" charset="0"/>
              <a:cs typeface="Helvetica Neue"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66800" y="152400"/>
            <a:ext cx="7086600" cy="533400"/>
          </a:xfrm>
        </p:spPr>
        <p:txBody>
          <a:bodyPr/>
          <a:lstStyle/>
          <a:p>
            <a:r>
              <a:rPr lang="en-US" sz="2800" b="1">
                <a:latin typeface="Helvetica Neue" charset="0"/>
                <a:cs typeface="Helvetica Neue" charset="0"/>
              </a:rPr>
              <a:t>Ecocriticism: All the World's a Text</a:t>
            </a:r>
          </a:p>
        </p:txBody>
      </p:sp>
      <p:sp>
        <p:nvSpPr>
          <p:cNvPr id="23554" name="TextBox 4"/>
          <p:cNvSpPr txBox="1">
            <a:spLocks noChangeArrowheads="1"/>
          </p:cNvSpPr>
          <p:nvPr/>
        </p:nvSpPr>
        <p:spPr bwMode="auto">
          <a:xfrm>
            <a:off x="4267200" y="2286000"/>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627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3200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81000" y="618648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Source: United Nations, Department of Economic and Social Affairs, Population Division. </a:t>
            </a:r>
            <a:br>
              <a:rPr lang="en-US" sz="1600">
                <a:latin typeface="Helvetica Neue" charset="0"/>
                <a:cs typeface="Helvetica Neue" charset="0"/>
              </a:rPr>
            </a:br>
            <a:r>
              <a:rPr lang="en-US" sz="1600" i="1">
                <a:latin typeface="Helvetica Neue" charset="0"/>
                <a:cs typeface="Helvetica Neue" charset="0"/>
                <a:hlinkClick r:id="rId3"/>
              </a:rPr>
              <a:t>World Urbanization Prospects, the 2011 Revision</a:t>
            </a:r>
            <a:r>
              <a:rPr lang="en-US" sz="1600">
                <a:latin typeface="Helvetica Neue" charset="0"/>
                <a:cs typeface="Helvetica Neue" charset="0"/>
              </a:rPr>
              <a:t>. New York, 2012</a:t>
            </a:r>
          </a:p>
        </p:txBody>
      </p:sp>
      <p:pic>
        <p:nvPicPr>
          <p:cNvPr id="25602" name="Content Placeholder 4"/>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192088" y="1295400"/>
            <a:ext cx="8777287" cy="4191000"/>
          </a:xfrm>
        </p:spPr>
      </p:pic>
      <p:sp>
        <p:nvSpPr>
          <p:cNvPr id="25603" name="Title 1"/>
          <p:cNvSpPr txBox="1">
            <a:spLocks/>
          </p:cNvSpPr>
          <p:nvPr/>
        </p:nvSpPr>
        <p:spPr bwMode="auto">
          <a:xfrm>
            <a:off x="1828800" y="15240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Global Urbanization in 2011</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381000" y="618648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Source:</a:t>
            </a:r>
            <a:r>
              <a:rPr lang="en-US" sz="1600" b="1">
                <a:latin typeface="Helvetica Neue" charset="0"/>
                <a:cs typeface="Helvetica Neue" charset="0"/>
              </a:rPr>
              <a:t> </a:t>
            </a:r>
            <a:r>
              <a:rPr lang="en-US" sz="1600">
                <a:latin typeface="Helvetica Neue" charset="0"/>
                <a:cs typeface="Helvetica Neue" charset="0"/>
              </a:rPr>
              <a:t>United Nations, Department of Economic and Social Affairs, Population Division. </a:t>
            </a:r>
            <a:br>
              <a:rPr lang="en-US" sz="1600">
                <a:latin typeface="Helvetica Neue" charset="0"/>
                <a:cs typeface="Helvetica Neue" charset="0"/>
              </a:rPr>
            </a:br>
            <a:r>
              <a:rPr lang="en-US" sz="1600" i="1">
                <a:latin typeface="Helvetica Neue" charset="0"/>
                <a:cs typeface="Helvetica Neue" charset="0"/>
                <a:hlinkClick r:id="rId3"/>
              </a:rPr>
              <a:t>World Urbanization Prospects, the 2011 Revision</a:t>
            </a:r>
            <a:r>
              <a:rPr lang="en-US" sz="1600">
                <a:latin typeface="Helvetica Neue" charset="0"/>
                <a:cs typeface="Helvetica Neue" charset="0"/>
              </a:rPr>
              <a:t>. New York, 2012</a:t>
            </a:r>
          </a:p>
        </p:txBody>
      </p:sp>
      <p:pic>
        <p:nvPicPr>
          <p:cNvPr id="27650" name="Content Placeholder 4"/>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192088" y="1295400"/>
            <a:ext cx="8777287" cy="4191000"/>
          </a:xfrm>
        </p:spPr>
      </p:pic>
      <p:sp>
        <p:nvSpPr>
          <p:cNvPr id="27651" name="Title 1"/>
          <p:cNvSpPr txBox="1">
            <a:spLocks/>
          </p:cNvSpPr>
          <p:nvPr/>
        </p:nvSpPr>
        <p:spPr bwMode="auto">
          <a:xfrm>
            <a:off x="838200" y="228600"/>
            <a:ext cx="739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Global Urbanization: 2025 Projection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3"/>
          <p:cNvSpPr>
            <a:spLocks noGrp="1"/>
          </p:cNvSpPr>
          <p:nvPr>
            <p:ph sz="half" idx="1"/>
          </p:nvPr>
        </p:nvSpPr>
        <p:spPr>
          <a:xfrm>
            <a:off x="381000" y="3657600"/>
            <a:ext cx="4114800" cy="3048000"/>
          </a:xfrm>
          <a:solidFill>
            <a:srgbClr val="92D050">
              <a:alpha val="63136"/>
            </a:srgbClr>
          </a:solidFill>
        </p:spPr>
        <p:txBody>
          <a:bodyPr/>
          <a:lstStyle/>
          <a:p>
            <a:pPr algn="ctr" eaLnBrk="1" hangingPunct="1">
              <a:buFontTx/>
              <a:buNone/>
              <a:defRPr/>
            </a:pPr>
            <a:r>
              <a:rPr lang="en-US" sz="1800" b="1" dirty="0" smtClean="0">
                <a:latin typeface="Helvetica Neue"/>
                <a:ea typeface="+mn-ea"/>
                <a:cs typeface="Helvetica Neue"/>
              </a:rPr>
              <a:t>City vs. Nature</a:t>
            </a:r>
          </a:p>
          <a:p>
            <a:pPr marL="174625" indent="-11113" eaLnBrk="1" hangingPunct="1">
              <a:buFontTx/>
              <a:buNone/>
              <a:defRPr/>
            </a:pPr>
            <a:r>
              <a:rPr lang="en-US" sz="1800" dirty="0" smtClean="0">
                <a:latin typeface="Helvetica Neue"/>
                <a:cs typeface="Helvetica Neue"/>
              </a:rPr>
              <a:t/>
            </a:r>
            <a:br>
              <a:rPr lang="en-US" sz="1800" dirty="0" smtClean="0">
                <a:latin typeface="Helvetica Neue"/>
                <a:cs typeface="Helvetica Neue"/>
              </a:rPr>
            </a:br>
            <a:r>
              <a:rPr lang="en-US" sz="1800" dirty="0" smtClean="0">
                <a:latin typeface="Helvetica Neue"/>
                <a:cs typeface="Helvetica Neue"/>
              </a:rPr>
              <a:t>Fosters the illusion </a:t>
            </a:r>
            <a:r>
              <a:rPr lang="en-US" sz="1800" dirty="0">
                <a:latin typeface="Helvetica Neue"/>
                <a:cs typeface="Helvetica Neue"/>
              </a:rPr>
              <a:t>of technology-mediated independence from the natural world as well as a profound yet often unfulfilled longing for contact with wildness within </a:t>
            </a:r>
            <a:r>
              <a:rPr lang="en-US" sz="1800" dirty="0" smtClean="0">
                <a:latin typeface="Helvetica Neue"/>
                <a:cs typeface="Helvetica Neue"/>
              </a:rPr>
              <a:t>a polluted and biologically</a:t>
            </a:r>
            <a:r>
              <a:rPr lang="en-US" sz="1800" dirty="0">
                <a:latin typeface="Helvetica Neue"/>
                <a:cs typeface="Helvetica Neue"/>
              </a:rPr>
              <a:t>-impoverished </a:t>
            </a:r>
            <a:r>
              <a:rPr lang="en-US" sz="1800" dirty="0" smtClean="0">
                <a:latin typeface="Helvetica Neue"/>
                <a:cs typeface="Helvetica Neue"/>
              </a:rPr>
              <a:t>cityscape. </a:t>
            </a:r>
            <a:endParaRPr lang="en-US" sz="1800" dirty="0" smtClean="0">
              <a:latin typeface="Helvetica Neue"/>
              <a:ea typeface="+mn-ea"/>
              <a:cs typeface="Helvetica Neue"/>
            </a:endParaRPr>
          </a:p>
        </p:txBody>
      </p:sp>
      <p:sp>
        <p:nvSpPr>
          <p:cNvPr id="8196" name="Content Placeholder 4"/>
          <p:cNvSpPr>
            <a:spLocks noGrp="1"/>
          </p:cNvSpPr>
          <p:nvPr>
            <p:ph sz="half" idx="2"/>
          </p:nvPr>
        </p:nvSpPr>
        <p:spPr>
          <a:xfrm>
            <a:off x="4648200" y="3657600"/>
            <a:ext cx="4191000" cy="3048000"/>
          </a:xfrm>
          <a:solidFill>
            <a:srgbClr val="7030A0">
              <a:alpha val="38039"/>
            </a:srgbClr>
          </a:solidFill>
        </p:spPr>
        <p:txBody>
          <a:bodyPr/>
          <a:lstStyle/>
          <a:p>
            <a:pPr algn="ctr" eaLnBrk="1" hangingPunct="1">
              <a:buFontTx/>
              <a:buNone/>
              <a:defRPr/>
            </a:pPr>
            <a:r>
              <a:rPr lang="en-US" sz="1800" b="1" dirty="0" smtClean="0">
                <a:latin typeface="Helvetica Neue"/>
                <a:ea typeface="+mn-ea"/>
                <a:cs typeface="Helvetica Neue"/>
              </a:rPr>
              <a:t>City as Living Ecosystem</a:t>
            </a:r>
          </a:p>
          <a:p>
            <a:pPr marL="233363" indent="-4763" eaLnBrk="1" hangingPunct="1">
              <a:buFontTx/>
              <a:buNone/>
              <a:defRPr/>
            </a:pPr>
            <a:r>
              <a:rPr lang="en-US" sz="1800" dirty="0" smtClean="0">
                <a:latin typeface="Helvetica Neue"/>
                <a:cs typeface="Helvetica Neue"/>
              </a:rPr>
              <a:t/>
            </a:r>
            <a:br>
              <a:rPr lang="en-US" sz="1800" dirty="0" smtClean="0">
                <a:latin typeface="Helvetica Neue"/>
                <a:cs typeface="Helvetica Neue"/>
              </a:rPr>
            </a:br>
            <a:r>
              <a:rPr lang="en-US" sz="1800" dirty="0" smtClean="0">
                <a:latin typeface="Helvetica Neue"/>
                <a:cs typeface="Helvetica Neue"/>
              </a:rPr>
              <a:t>Recognizes that </a:t>
            </a:r>
            <a:r>
              <a:rPr lang="en-US" sz="1800" dirty="0">
                <a:latin typeface="Helvetica Neue"/>
                <a:cs typeface="Helvetica Neue"/>
              </a:rPr>
              <a:t>cities and suburbs comprise a complex urban ecosystem, a dynamic mosaic in which imperiled nature interacts with humans and their built </a:t>
            </a:r>
            <a:r>
              <a:rPr lang="en-US" sz="1800" dirty="0" smtClean="0">
                <a:latin typeface="Helvetica Neue"/>
                <a:cs typeface="Helvetica Neue"/>
              </a:rPr>
              <a:t>environment, and where the idea of "natural" can be interrogated. </a:t>
            </a:r>
            <a:endParaRPr lang="en-US" sz="1800" dirty="0" smtClean="0">
              <a:latin typeface="Helvetica Neue"/>
              <a:ea typeface="+mn-ea"/>
              <a:cs typeface="Helvetica Neue"/>
            </a:endParaRPr>
          </a:p>
        </p:txBody>
      </p:sp>
      <p:sp>
        <p:nvSpPr>
          <p:cNvPr id="29699" name="Title 1"/>
          <p:cNvSpPr>
            <a:spLocks noGrp="1"/>
          </p:cNvSpPr>
          <p:nvPr>
            <p:ph type="title"/>
          </p:nvPr>
        </p:nvSpPr>
        <p:spPr>
          <a:xfrm>
            <a:off x="609600" y="152400"/>
            <a:ext cx="7772400" cy="914400"/>
          </a:xfrm>
        </p:spPr>
        <p:txBody>
          <a:bodyPr/>
          <a:lstStyle/>
          <a:p>
            <a:r>
              <a:rPr lang="en-US" sz="2800" b="1">
                <a:latin typeface="Helvetica Neue" charset="0"/>
                <a:cs typeface="Helvetica Neue" charset="0"/>
              </a:rPr>
              <a:t>Two Persistent Perceptions of Cities</a:t>
            </a:r>
          </a:p>
        </p:txBody>
      </p:sp>
      <p:pic>
        <p:nvPicPr>
          <p:cNvPr id="29700" name="Picture 5" descr="Winter SUST blog header RH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5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1066800" y="3200400"/>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Neue" charset="0"/>
                <a:cs typeface="Helvetica Neue" charset="0"/>
              </a:rPr>
              <a:t>Chicago Loop, seen from "The Brownlands" (Ryan Hodgson-Rigsbee)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3382963" y="6324600"/>
            <a:ext cx="2466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Central Park in New York</a:t>
            </a:r>
          </a:p>
        </p:txBody>
      </p:sp>
      <p:pic>
        <p:nvPicPr>
          <p:cNvPr id="31746" name="Content Placeholder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914400" y="838200"/>
            <a:ext cx="7315200" cy="5211763"/>
          </a:xfrm>
        </p:spPr>
      </p:pic>
      <p:sp>
        <p:nvSpPr>
          <p:cNvPr id="31747" name="Title 1"/>
          <p:cNvSpPr txBox="1">
            <a:spLocks/>
          </p:cNvSpPr>
          <p:nvPr/>
        </p:nvSpPr>
        <p:spPr bwMode="auto">
          <a:xfrm>
            <a:off x="1828800" y="15240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pPr>
            <a:r>
              <a:rPr lang="en-US" sz="2800" b="1">
                <a:latin typeface="Helvetica Neue" charset="0"/>
                <a:cs typeface="Helvetica Neue" charset="0"/>
              </a:rPr>
              <a:t>Urban Nature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2400"/>
            <a:ext cx="8229600" cy="838200"/>
          </a:xfrm>
        </p:spPr>
        <p:txBody>
          <a:bodyPr/>
          <a:lstStyle/>
          <a:p>
            <a:r>
              <a:rPr lang="en-US" sz="2800" b="1">
                <a:latin typeface="Helvetica Neue" charset="0"/>
                <a:cs typeface="Helvetica Neue" charset="0"/>
              </a:rPr>
              <a:t>Loren Eiseley: Scientist &amp; Nature Writer</a:t>
            </a:r>
          </a:p>
        </p:txBody>
      </p:sp>
      <p:sp>
        <p:nvSpPr>
          <p:cNvPr id="33794" name="TextBox 7"/>
          <p:cNvSpPr txBox="1">
            <a:spLocks noChangeArrowheads="1"/>
          </p:cNvSpPr>
          <p:nvPr/>
        </p:nvSpPr>
        <p:spPr bwMode="auto">
          <a:xfrm>
            <a:off x="974725" y="54864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Neue" charset="0"/>
                <a:cs typeface="Helvetica Neue" charset="0"/>
              </a:rPr>
              <a:t>Loren Eiseley (1907-1977)</a:t>
            </a:r>
          </a:p>
        </p:txBody>
      </p:sp>
      <p:pic>
        <p:nvPicPr>
          <p:cNvPr id="33795" name="Picture 6" descr="C:\My Documents\Images\eiseley1.jpg"/>
          <p:cNvPicPr>
            <a:picLocks noChangeAspect="1" noChangeArrowheads="1"/>
          </p:cNvPicPr>
          <p:nvPr/>
        </p:nvPicPr>
        <p:blipFill>
          <a:blip r:embed="rId3">
            <a:extLst>
              <a:ext uri="{28A0092B-C50C-407E-A947-70E740481C1C}">
                <a14:useLocalDpi xmlns:a14="http://schemas.microsoft.com/office/drawing/2010/main" val="0"/>
              </a:ext>
            </a:extLst>
          </a:blip>
          <a:srcRect b="4823"/>
          <a:stretch>
            <a:fillRect/>
          </a:stretch>
        </p:blipFill>
        <p:spPr bwMode="auto">
          <a:xfrm>
            <a:off x="347663" y="2144713"/>
            <a:ext cx="43592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 descr="Immense Journe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31210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11995</TotalTime>
  <Words>1886</Words>
  <Application>Microsoft Macintosh PowerPoint</Application>
  <PresentationFormat>On-screen Show (4:3)</PresentationFormat>
  <Paragraphs>206</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Times</vt:lpstr>
      <vt:lpstr>ＭＳ Ｐゴシック</vt:lpstr>
      <vt:lpstr>Arial</vt:lpstr>
      <vt:lpstr>Calibri</vt:lpstr>
      <vt:lpstr>Helvetica Neue</vt:lpstr>
      <vt:lpstr>Helvetica</vt:lpstr>
      <vt:lpstr>Blank Presentation</vt:lpstr>
      <vt:lpstr>Writing the Urban Landscape Literature, Environmental Studies, &amp; the Sustainable Future of Cities</vt:lpstr>
      <vt:lpstr>PowerPoint Presentation</vt:lpstr>
      <vt:lpstr>Ecocriticism and Environmental Studies</vt:lpstr>
      <vt:lpstr>Ecocriticism: All the World's a Text</vt:lpstr>
      <vt:lpstr>PowerPoint Presentation</vt:lpstr>
      <vt:lpstr>PowerPoint Presentation</vt:lpstr>
      <vt:lpstr>Two Persistent Perceptions of Cities</vt:lpstr>
      <vt:lpstr>PowerPoint Presentation</vt:lpstr>
      <vt:lpstr>Loren Eiseley: Scientist &amp; Nature Writer</vt:lpstr>
      <vt:lpstr>Unearthing Urban Nature Loren Eiseley's Explorations of City and Suburb (2012)</vt:lpstr>
      <vt:lpstr>Eiseley and the Urban Landscape</vt:lpstr>
      <vt:lpstr>PowerPoint Presentation</vt:lpstr>
      <vt:lpstr>PowerPoint Presentation</vt:lpstr>
      <vt:lpstr>PowerPoint Presentation</vt:lpstr>
      <vt:lpstr>Leonard Dubkin: Chicago's Nature Writer</vt:lpstr>
      <vt:lpstr>PowerPoint Presentation</vt:lpstr>
      <vt:lpstr>Empty Lots and Secret Places Leonard Dubkin's Explorations of Urban Nature in Chicago (2011)</vt:lpstr>
      <vt:lpstr>PowerPoint Presentation</vt:lpstr>
      <vt:lpstr>PowerPoint Presentation</vt:lpstr>
      <vt:lpstr>PowerPoint Presentation</vt:lpstr>
      <vt:lpstr>PowerPoint Presentation</vt:lpstr>
      <vt:lpstr>Reading the Book of Nature May Watts and the Art of (Teaching) Ecology (2014, in progress)</vt:lpstr>
      <vt:lpstr>PowerPoint Presentation</vt:lpstr>
      <vt:lpstr>PowerPoint Presentation</vt:lpstr>
      <vt:lpstr>PowerPoint Presentation</vt:lpstr>
      <vt:lpstr>PowerPoint Presentation</vt:lpstr>
      <vt:lpstr>PowerPoint Presentation</vt:lpstr>
      <vt:lpstr>Urban Nature Writing and the Future of Cities</vt:lpstr>
      <vt:lpstr>Current Research/Writing Projects</vt:lpstr>
      <vt:lpstr>Sustainability in the Suburbs</vt:lpstr>
      <vt:lpstr>Campus Redevelopment / Student Research Greening RU's Schaumburg IL Campus</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Studies and the Greening of RU</dc:title>
  <dc:creator>Mike Bryson</dc:creator>
  <cp:lastModifiedBy>Mike Bryson</cp:lastModifiedBy>
  <cp:revision>181</cp:revision>
  <dcterms:created xsi:type="dcterms:W3CDTF">2009-09-14T01:09:26Z</dcterms:created>
  <dcterms:modified xsi:type="dcterms:W3CDTF">2014-01-15T10:28:55Z</dcterms:modified>
</cp:coreProperties>
</file>