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394" r:id="rId2"/>
    <p:sldId id="395" r:id="rId3"/>
    <p:sldId id="396" r:id="rId4"/>
    <p:sldId id="377" r:id="rId5"/>
    <p:sldId id="397" r:id="rId6"/>
    <p:sldId id="398" r:id="rId7"/>
    <p:sldId id="379" r:id="rId8"/>
    <p:sldId id="370" r:id="rId9"/>
    <p:sldId id="360" r:id="rId10"/>
    <p:sldId id="392" r:id="rId11"/>
    <p:sldId id="399" r:id="rId12"/>
    <p:sldId id="378" r:id="rId13"/>
    <p:sldId id="427" r:id="rId14"/>
    <p:sldId id="341" r:id="rId15"/>
    <p:sldId id="393" r:id="rId16"/>
    <p:sldId id="376" r:id="rId17"/>
    <p:sldId id="266" r:id="rId18"/>
    <p:sldId id="400" r:id="rId19"/>
    <p:sldId id="401" r:id="rId20"/>
    <p:sldId id="402" r:id="rId21"/>
    <p:sldId id="359" r:id="rId22"/>
    <p:sldId id="331" r:id="rId23"/>
    <p:sldId id="383" r:id="rId24"/>
    <p:sldId id="411" r:id="rId25"/>
    <p:sldId id="416" r:id="rId26"/>
    <p:sldId id="413" r:id="rId27"/>
    <p:sldId id="414" r:id="rId28"/>
    <p:sldId id="415" r:id="rId29"/>
    <p:sldId id="417" r:id="rId30"/>
    <p:sldId id="418" r:id="rId31"/>
    <p:sldId id="419" r:id="rId32"/>
    <p:sldId id="431" r:id="rId33"/>
    <p:sldId id="421" r:id="rId34"/>
    <p:sldId id="428" r:id="rId35"/>
    <p:sldId id="424" r:id="rId36"/>
    <p:sldId id="344" r:id="rId37"/>
    <p:sldId id="353" r:id="rId38"/>
    <p:sldId id="426" r:id="rId39"/>
    <p:sldId id="425" r:id="rId40"/>
    <p:sldId id="366" r:id="rId41"/>
    <p:sldId id="374" r:id="rId42"/>
    <p:sldId id="380" r:id="rId43"/>
    <p:sldId id="429" r:id="rId44"/>
    <p:sldId id="430" r:id="rId45"/>
    <p:sldId id="405" r:id="rId4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C092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228" autoAdjust="0"/>
  </p:normalViewPr>
  <p:slideViewPr>
    <p:cSldViewPr>
      <p:cViewPr varScale="1">
        <p:scale>
          <a:sx n="86" d="100"/>
          <a:sy n="86" d="100"/>
        </p:scale>
        <p:origin x="-16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3616"/>
    </p:cViewPr>
  </p:sorterViewPr>
  <p:notesViewPr>
    <p:cSldViewPr>
      <p:cViewPr varScale="1">
        <p:scale>
          <a:sx n="66" d="100"/>
          <a:sy n="66" d="100"/>
        </p:scale>
        <p:origin x="-229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83886B0E-9757-E140-BEA2-A384D70A5AA1}" type="datetimeFigureOut">
              <a:rPr lang="en-US"/>
              <a:pPr>
                <a:defRPr/>
              </a:pPr>
              <a:t>1/15/14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2B31A6B-41C4-4F47-BF2F-D6D68EDA524F}" type="slidenum">
              <a:rPr lang="en-US"/>
              <a:pPr>
                <a:defRPr/>
              </a:pPr>
              <a:t>‹#›</a:t>
            </a:fld>
            <a:endParaRPr lang="en-US"/>
          </a:p>
        </p:txBody>
      </p:sp>
    </p:spTree>
    <p:extLst>
      <p:ext uri="{BB962C8B-B14F-4D97-AF65-F5344CB8AC3E}">
        <p14:creationId xmlns:p14="http://schemas.microsoft.com/office/powerpoint/2010/main" val="290470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7B22F2C5-0F3D-014B-BC92-9A7D2D97BE1A}" type="datetimeFigureOut">
              <a:rPr lang="en-US"/>
              <a:pPr>
                <a:defRPr/>
              </a:pPr>
              <a:t>1/15/14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A1C6A7E-7FA6-3E45-8329-68B3F1C34607}" type="slidenum">
              <a:rPr lang="en-US"/>
              <a:pPr>
                <a:defRPr/>
              </a:pPr>
              <a:t>‹#›</a:t>
            </a:fld>
            <a:endParaRPr lang="en-US"/>
          </a:p>
        </p:txBody>
      </p:sp>
    </p:spTree>
    <p:extLst>
      <p:ext uri="{BB962C8B-B14F-4D97-AF65-F5344CB8AC3E}">
        <p14:creationId xmlns:p14="http://schemas.microsoft.com/office/powerpoint/2010/main" val="3163371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D352E8F-DB8A-DA42-89AE-150E2ABF172F}"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Chicago River – a working waterway, but also a living ecosystem. What is natural and what is human-made is not always clear-cut.</a:t>
            </a:r>
          </a:p>
          <a:p>
            <a:pPr eaLnBrk="1" hangingPunct="1">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E2E2690-49AF-E647-B224-42AD655F5FFB}" type="slidenum">
              <a:rPr lang="en-US" sz="1200"/>
              <a:pPr/>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416587C-5D16-CB45-AEF5-C672AD21EFF7}" type="slidenum">
              <a:rPr lang="en-US" sz="1200"/>
              <a:pPr/>
              <a:t>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Understanding the river requires a multi-disciplinary approach; not just science (important as that is), but also policy analysis, environmental history, even literature and art.</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15C84E-E463-214B-A93F-FD7853332A7E}" type="slidenum">
              <a:rPr lang="en-US" sz="1200"/>
              <a:pPr/>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a:latin typeface="Calibri" charset="0"/>
              </a:rPr>
              <a:t>The river as an ecological asset: the Upper North Branch flows through many forest preserve areas in the northern suburbs and the North Side of Chicago, providing a wilderness aesthetic and back-country experience close-at-hand for urban denizens. The beauty of the river here belies a still significant level of pollution from non-point runoff, streambank erosion, etc.</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E2D7920-4D3D-C24F-9B56-B7A3BD127326}" type="slidenum">
              <a:rPr lang="en-US" sz="1200"/>
              <a:pPr/>
              <a:t>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a:latin typeface="Calibri" charset="0"/>
              </a:rPr>
              <a:t>Exploring the river in downtown Chicago highlights its value as a civic asset: here it's readily apparent that the river as an aesthetic and economic resource. Riparian zones are critical "green space" within in the urban landscape. Wolf Point as an under-realized resource and important historical spot.</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8F04A58-E91A-4343-A09B-B5D6365FA944}" type="slidenum">
              <a:rPr lang="en-US" sz="1200"/>
              <a:pPr/>
              <a:t>16</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Canoeing on Bubbly Creek, a historically significant but mostly overlooked and neglected tributary of the river's South Branch, inspires all kinds of questions: What's the value of canoeing an urban river? What do we learn from such an adventure? How does it change our perspective on water, on the city, on urban nature?</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5B22140-F9E8-BA49-8CBA-0A0A2281F92B}" type="slidenum">
              <a:rPr lang="en-US" sz="1200"/>
              <a:pPr/>
              <a:t>17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Canoeing on Bubbly Creek, a historically significant but mostly overlooked and neglected tributary of the river's South Branch, inspires all kinds of questions: What's the value of canoeing an urban river? What do we learn from such an adventure? How does it change our perspective on water, on the city, on urban nature?</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72C23E2-FB2B-C34C-93E1-CC716D1B6427}" type="slidenum">
              <a:rPr lang="en-US" sz="1200"/>
              <a:pPr/>
              <a:t>18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4D53EA1-C1C0-974B-89E7-4043E381EE63}" type="slidenum">
              <a:rPr lang="en-US" sz="1200"/>
              <a:pPr/>
              <a:t>19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7DCF233-25DF-7042-8FD1-6C355A838594}" type="slidenum">
              <a:rPr lang="en-US" sz="1200"/>
              <a:pPr/>
              <a:t>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Science gives us the tools to understand the biochemistry of the river and the impact of pollution on the food chain as well as on human health.</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74B05EE-4E39-0944-807F-3BBF4DCA7649}" type="slidenum">
              <a:rPr lang="en-US" sz="1200"/>
              <a:pPr/>
              <a:t>21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E7CC3EC-D6F7-B74E-856F-3051D9A46770}" type="slidenum">
              <a:rPr lang="en-US" sz="1200"/>
              <a:pPr/>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Biological sampling is important, too, and inspires a different kind of intimacy with the river – here students "muck about" in the sediment in order to sample the benthic fauna, which gives us a temporal assessment of the river's health (rather than data on a single point in time).</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6E2DBC2-FE3A-A84E-BFF6-D22483687681}" type="slidenum">
              <a:rPr lang="en-US" sz="1200"/>
              <a:pPr/>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Studying the river up close and personal is more than about learning field ecology techniques. You can even make connections with the community (like the neighborhood kids who joined in our fun).</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6DAA75C-82A8-BD46-8C69-7E7499B574EA}" type="slidenum">
              <a:rPr lang="en-US" sz="1200"/>
              <a:pPr/>
              <a:t>23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290FC2F-7509-2D4B-96A4-099F7DC06ADD}" type="slidenum">
              <a:rPr lang="en-US" sz="1200"/>
              <a:pPr/>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AE7BE4D-14A2-454F-9C31-6140EE0021F0}" type="slidenum">
              <a:rPr lang="en-US" sz="1200"/>
              <a:pPr/>
              <a:t>36</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A964E46-AAA3-CA42-AF8E-525AF0C66B07}" type="slidenum">
              <a:rPr lang="en-US" sz="1200"/>
              <a:pPr/>
              <a:t>37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B9F12E6-0A9F-744D-99C2-BEF44CEA0055}" type="slidenum">
              <a:rPr lang="en-US" sz="1200"/>
              <a:pPr/>
              <a:t>38</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One community's water issues are not isolated and independent from other those of other communities. That's what we learn from a "watershed view" of the land, as depicted in this map of Salt Creek's watershed. </a:t>
            </a: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94BBC6C-C741-E74E-86F1-7226F9DB59D5}" type="slidenum">
              <a:rPr lang="en-US" sz="1200"/>
              <a:pPr/>
              <a:t>39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That's why green infrastructure is so important. Here we see Schaumburg in the larger context of Chicago's NW suburbs and a couple of large Cook County Forest Preserve units: the Paul Douglas (partial view, upper left) and the Ned Brown / Busse Woods (lower right) forest preserves. Besides recreation and wildlife habitat, these green oases absorb tremendous amounts of precipitation as well as run-off from the surrounding hardscape, and thus act as giant sponges – taking in water and holding it, then releasing it slowly over time. </a:t>
            </a: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4FF5395-A3E2-674C-9424-82D557575D1F}" type="slidenum">
              <a:rPr lang="en-US" sz="1200"/>
              <a:pPr/>
              <a:t>40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Here's an extraordinary view of the connection between "hard path" technology and "soft path" green infrastructure. The West Branch of Salt Creek winds around the John Egan wastewater treatment plant, which cleans sewage and then releases it into the creek; from there, the West Branch flows west into the South Pool of Busse Lake.</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F716B44-F792-1A4A-8226-2BECE2D0066F}" type="slidenum">
              <a:rPr lang="en-US" sz="1200"/>
              <a:pPr/>
              <a:t>41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Iron Street Farm, on the west bank of Bubbly Creek – another story about the relation between land and water, people and nature, city and country.</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36501A4-3D29-3147-81A3-5991A6FA7924}" type="slidenum">
              <a:rPr lang="en-US" sz="1200"/>
              <a:pPr/>
              <a:t>42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Chicago has always been defined by its namesake river and Lake Michigan – a place where nature, culture, and commerce intermingle. To know this place, one must have a sense of its environmental history: land ecosystems (prairie, woodland, wetland) and aquatic systems.</a:t>
            </a:r>
          </a:p>
          <a:p>
            <a:pPr eaLnBrk="1" hangingPunct="1">
              <a:spcBef>
                <a:spcPct val="0"/>
              </a:spcBef>
            </a:pPr>
            <a:endParaRPr lang="en-US">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B3E3E5-D7DE-644D-83FC-676685D86EFC}" type="slidenum">
              <a:rPr lang="en-US" sz="1200"/>
              <a:pPr/>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8F3716F-A7BA-3C4F-9FA9-38932EADDCAA}" type="slidenum">
              <a:rPr lang="en-US" sz="1200"/>
              <a:pPr/>
              <a:t>43</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Iron Street Farm, on the west bank of Bubbly Creek – another story about the relation between land and water, people and nature, city and country.</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A2FE8B-FF2F-E14A-97E9-AD2B7EA1B276}" type="slidenum">
              <a:rPr lang="en-US" sz="1200"/>
              <a:pPr/>
              <a:t>44</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Art as a form of visual exploration and cultural critique. Here, a study in binaries: hinterlands/city, natural/built environment, wild/controlled, industry/commerce</a:t>
            </a: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1807854-20AD-D743-9E72-FFAFA304931E}" type="slidenum">
              <a:rPr lang="en-US" sz="1200"/>
              <a:pPr/>
              <a:t>45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A93A4A3-F5F1-4741-8A79-1969BD262FD8}" type="slidenum">
              <a:rPr lang="en-US" sz="1200"/>
              <a:pPr/>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11F03A5-C825-E948-B085-9475EF371466}" type="slidenum">
              <a:rPr lang="en-US" sz="1200"/>
              <a:pPr/>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Wilderness in the city? This is the North Branch of the Chicago River, where it flows through neighborhoods on Chicago's NW side.</a:t>
            </a:r>
          </a:p>
          <a:p>
            <a:pPr eaLnBrk="1" hangingPunct="1">
              <a:spcBef>
                <a:spcPct val="0"/>
              </a:spcBef>
            </a:pPr>
            <a:endParaRPr lang="en-U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37417B2-E7AF-BA43-BF5E-34D9CCF8BB9F}" type="slidenum">
              <a:rPr lang="en-US" sz="1200"/>
              <a:pPr/>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Lake Michigan and the Jardine Water Purification Plant: sustaining our fresh water supply, the ecological health of Lake Michigan, etc. </a:t>
            </a:r>
          </a:p>
          <a:p>
            <a:pPr eaLnBrk="1" hangingPunct="1">
              <a:spcBef>
                <a:spcPct val="0"/>
              </a:spcBef>
            </a:pPr>
            <a:r>
              <a:rPr lang="en-US">
                <a:latin typeface="Calibri" charset="0"/>
              </a:rPr>
              <a:t>Navy Pier: city culture and water are intimately connected</a:t>
            </a:r>
          </a:p>
          <a:p>
            <a:pPr eaLnBrk="1" hangingPunct="1">
              <a:spcBef>
                <a:spcPct val="0"/>
              </a:spcBef>
            </a:pPr>
            <a:r>
              <a:rPr lang="en-US">
                <a:latin typeface="Calibri" charset="0"/>
              </a:rPr>
              <a:t>Mouth of the Chicago River (off-camera right): ecological and economic connection of river and lake</a:t>
            </a:r>
          </a:p>
          <a:p>
            <a:pPr eaLnBrk="1" hangingPunct="1">
              <a:spcBef>
                <a:spcPct val="0"/>
              </a:spcBef>
            </a:pPr>
            <a:endParaRPr lang="en-US">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F18D419-292C-BE43-A09B-7BE76CA91FA0}" type="slidenum">
              <a:rPr lang="en-US" sz="1200"/>
              <a:pPr/>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is the river, too: the "hardscape" of the CAWS</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0FBC2B-3034-3F4F-8508-A8A0945CA302}" type="slidenum">
              <a:rPr lang="en-US" sz="1200"/>
              <a:pPr/>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 the foreground, the Sanitary and Ship Canal, which transports Chicago's (and much of Cook County's) wastewater effluent across an ancient continental divide and thence "downstream" via the Des Plaines, Illinois, and Mississippi Rivers to the Gulf of Mexico.</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DDAC7C5-3D6C-ED48-9389-30693BD4A7A8}" type="slidenum">
              <a:rPr lang="en-US" sz="1200"/>
              <a:pPr/>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A128-957E-6440-A2E2-EA702A395437}" type="slidenum">
              <a:rPr lang="en-US"/>
              <a:pPr>
                <a:defRPr/>
              </a:pPr>
              <a:t>‹#›</a:t>
            </a:fld>
            <a:endParaRPr lang="en-US"/>
          </a:p>
        </p:txBody>
      </p:sp>
    </p:spTree>
    <p:extLst>
      <p:ext uri="{BB962C8B-B14F-4D97-AF65-F5344CB8AC3E}">
        <p14:creationId xmlns:p14="http://schemas.microsoft.com/office/powerpoint/2010/main" val="390801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AF0A8C-FEAB-AB4E-952A-87DA9653C73D}" type="slidenum">
              <a:rPr lang="en-US"/>
              <a:pPr>
                <a:defRPr/>
              </a:pPr>
              <a:t>‹#›</a:t>
            </a:fld>
            <a:endParaRPr lang="en-US"/>
          </a:p>
        </p:txBody>
      </p:sp>
    </p:spTree>
    <p:extLst>
      <p:ext uri="{BB962C8B-B14F-4D97-AF65-F5344CB8AC3E}">
        <p14:creationId xmlns:p14="http://schemas.microsoft.com/office/powerpoint/2010/main" val="163042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EEB2E3-3C7D-254B-9949-E2DC7669011E}" type="slidenum">
              <a:rPr lang="en-US"/>
              <a:pPr>
                <a:defRPr/>
              </a:pPr>
              <a:t>‹#›</a:t>
            </a:fld>
            <a:endParaRPr lang="en-US"/>
          </a:p>
        </p:txBody>
      </p:sp>
    </p:spTree>
    <p:extLst>
      <p:ext uri="{BB962C8B-B14F-4D97-AF65-F5344CB8AC3E}">
        <p14:creationId xmlns:p14="http://schemas.microsoft.com/office/powerpoint/2010/main" val="86045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2D14F2-C57A-B741-AFD4-739E2923CC51}" type="slidenum">
              <a:rPr lang="en-US"/>
              <a:pPr>
                <a:defRPr/>
              </a:pPr>
              <a:t>‹#›</a:t>
            </a:fld>
            <a:endParaRPr lang="en-US"/>
          </a:p>
        </p:txBody>
      </p:sp>
    </p:spTree>
    <p:extLst>
      <p:ext uri="{BB962C8B-B14F-4D97-AF65-F5344CB8AC3E}">
        <p14:creationId xmlns:p14="http://schemas.microsoft.com/office/powerpoint/2010/main" val="688613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A955FD-761B-E74F-93F2-F386B60BDBD6}" type="slidenum">
              <a:rPr lang="en-US"/>
              <a:pPr>
                <a:defRPr/>
              </a:pPr>
              <a:t>‹#›</a:t>
            </a:fld>
            <a:endParaRPr lang="en-US"/>
          </a:p>
        </p:txBody>
      </p:sp>
    </p:spTree>
    <p:extLst>
      <p:ext uri="{BB962C8B-B14F-4D97-AF65-F5344CB8AC3E}">
        <p14:creationId xmlns:p14="http://schemas.microsoft.com/office/powerpoint/2010/main" val="2186293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E7677-24E3-5F48-ACBD-DF132599ECA8}" type="slidenum">
              <a:rPr lang="en-US"/>
              <a:pPr>
                <a:defRPr/>
              </a:pPr>
              <a:t>‹#›</a:t>
            </a:fld>
            <a:endParaRPr lang="en-US"/>
          </a:p>
        </p:txBody>
      </p:sp>
    </p:spTree>
    <p:extLst>
      <p:ext uri="{BB962C8B-B14F-4D97-AF65-F5344CB8AC3E}">
        <p14:creationId xmlns:p14="http://schemas.microsoft.com/office/powerpoint/2010/main" val="98339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9DDD60-F17F-694E-BB9B-BB2504C337CD}" type="slidenum">
              <a:rPr lang="en-US"/>
              <a:pPr>
                <a:defRPr/>
              </a:pPr>
              <a:t>‹#›</a:t>
            </a:fld>
            <a:endParaRPr lang="en-US"/>
          </a:p>
        </p:txBody>
      </p:sp>
    </p:spTree>
    <p:extLst>
      <p:ext uri="{BB962C8B-B14F-4D97-AF65-F5344CB8AC3E}">
        <p14:creationId xmlns:p14="http://schemas.microsoft.com/office/powerpoint/2010/main" val="340084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F5EF1-A977-1B43-B1E5-E09AE253E0CA}" type="slidenum">
              <a:rPr lang="en-US"/>
              <a:pPr>
                <a:defRPr/>
              </a:pPr>
              <a:t>‹#›</a:t>
            </a:fld>
            <a:endParaRPr lang="en-US"/>
          </a:p>
        </p:txBody>
      </p:sp>
    </p:spTree>
    <p:extLst>
      <p:ext uri="{BB962C8B-B14F-4D97-AF65-F5344CB8AC3E}">
        <p14:creationId xmlns:p14="http://schemas.microsoft.com/office/powerpoint/2010/main" val="51408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5D0E1C-65C5-D049-840D-755B82FFD900}" type="slidenum">
              <a:rPr lang="en-US"/>
              <a:pPr>
                <a:defRPr/>
              </a:pPr>
              <a:t>‹#›</a:t>
            </a:fld>
            <a:endParaRPr lang="en-US"/>
          </a:p>
        </p:txBody>
      </p:sp>
    </p:spTree>
    <p:extLst>
      <p:ext uri="{BB962C8B-B14F-4D97-AF65-F5344CB8AC3E}">
        <p14:creationId xmlns:p14="http://schemas.microsoft.com/office/powerpoint/2010/main" val="49561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E11CFA-A20D-D84B-9A97-AE23CD2D1A93}" type="slidenum">
              <a:rPr lang="en-US"/>
              <a:pPr>
                <a:defRPr/>
              </a:pPr>
              <a:t>‹#›</a:t>
            </a:fld>
            <a:endParaRPr lang="en-US"/>
          </a:p>
        </p:txBody>
      </p:sp>
    </p:spTree>
    <p:extLst>
      <p:ext uri="{BB962C8B-B14F-4D97-AF65-F5344CB8AC3E}">
        <p14:creationId xmlns:p14="http://schemas.microsoft.com/office/powerpoint/2010/main" val="251961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E6ABA2-594C-E54A-9490-068A998E3F4A}" type="slidenum">
              <a:rPr lang="en-US"/>
              <a:pPr>
                <a:defRPr/>
              </a:pPr>
              <a:t>‹#›</a:t>
            </a:fld>
            <a:endParaRPr lang="en-US"/>
          </a:p>
        </p:txBody>
      </p:sp>
    </p:spTree>
    <p:extLst>
      <p:ext uri="{BB962C8B-B14F-4D97-AF65-F5344CB8AC3E}">
        <p14:creationId xmlns:p14="http://schemas.microsoft.com/office/powerpoint/2010/main" val="255750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88BAD2-964D-E545-9E4D-328AAE98E5C4}" type="slidenum">
              <a:rPr lang="en-US"/>
              <a:pPr>
                <a:defRPr/>
              </a:pPr>
              <a:t>‹#›</a:t>
            </a:fld>
            <a:endParaRPr lang="en-US"/>
          </a:p>
        </p:txBody>
      </p:sp>
    </p:spTree>
    <p:extLst>
      <p:ext uri="{BB962C8B-B14F-4D97-AF65-F5344CB8AC3E}">
        <p14:creationId xmlns:p14="http://schemas.microsoft.com/office/powerpoint/2010/main" val="210428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050A3C-FBF6-DD44-98B9-F8164A1AFF01}" type="slidenum">
              <a:rPr lang="en-US"/>
              <a:pPr>
                <a:defRPr/>
              </a:pPr>
              <a:t>‹#›</a:t>
            </a:fld>
            <a:endParaRPr lang="en-US"/>
          </a:p>
        </p:txBody>
      </p:sp>
    </p:spTree>
    <p:extLst>
      <p:ext uri="{BB962C8B-B14F-4D97-AF65-F5344CB8AC3E}">
        <p14:creationId xmlns:p14="http://schemas.microsoft.com/office/powerpoint/2010/main" val="30304321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9ECD6E6-A5F7-3647-A405-51CA7070D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hyperlink" Target="http://rusustain.wordpress.com/2011/08/31/federal-court-rules-against-5-states-in-asian-carp-dispute/" TargetMode="External"/><Relationship Id="rId1" Type="http://schemas.openxmlformats.org/officeDocument/2006/relationships/slideLayout" Target="../slideLayouts/slideLayout5.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hyperlink" Target="http://edna.nd.edu/Environmental_DNA_at_ND/Home.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a:xfrm>
            <a:off x="228600" y="152400"/>
            <a:ext cx="8610600" cy="1143000"/>
          </a:xfrm>
        </p:spPr>
        <p:txBody>
          <a:bodyPr/>
          <a:lstStyle/>
          <a:p>
            <a:pPr eaLnBrk="1" hangingPunct="1"/>
            <a:r>
              <a:rPr lang="en-US" sz="3200" b="1">
                <a:solidFill>
                  <a:schemeClr val="tx1"/>
                </a:solidFill>
                <a:latin typeface="Helvetica Neue" charset="0"/>
              </a:rPr>
              <a:t>Exploring the Chicago River</a:t>
            </a:r>
            <a:r>
              <a:rPr lang="en-US" sz="2400" b="1">
                <a:solidFill>
                  <a:schemeClr val="tx1"/>
                </a:solidFill>
                <a:latin typeface="Helvetica Neue" charset="0"/>
              </a:rPr>
              <a:t/>
            </a:r>
            <a:br>
              <a:rPr lang="en-US" sz="2400" b="1">
                <a:solidFill>
                  <a:schemeClr val="tx1"/>
                </a:solidFill>
                <a:latin typeface="Helvetica Neue" charset="0"/>
              </a:rPr>
            </a:br>
            <a:r>
              <a:rPr lang="en-US" sz="2000" b="1">
                <a:solidFill>
                  <a:srgbClr val="800000"/>
                </a:solidFill>
                <a:latin typeface="Helvetica Neue" charset="0"/>
              </a:rPr>
              <a:t>Science, Policy, Ethics, and Sustainability</a:t>
            </a:r>
            <a:endParaRPr lang="en-US" sz="2000">
              <a:solidFill>
                <a:srgbClr val="800000"/>
              </a:solidFill>
              <a:latin typeface="Times" charset="0"/>
            </a:endParaRPr>
          </a:p>
        </p:txBody>
      </p:sp>
      <p:sp>
        <p:nvSpPr>
          <p:cNvPr id="17410" name="Rectangle 3"/>
          <p:cNvSpPr>
            <a:spLocks noGrp="1" noChangeArrowheads="1"/>
          </p:cNvSpPr>
          <p:nvPr>
            <p:ph type="subTitle" idx="1"/>
          </p:nvPr>
        </p:nvSpPr>
        <p:spPr>
          <a:xfrm>
            <a:off x="228600" y="4764088"/>
            <a:ext cx="4286250" cy="1147762"/>
          </a:xfrm>
        </p:spPr>
        <p:txBody>
          <a:bodyPr/>
          <a:lstStyle/>
          <a:p>
            <a:pPr eaLnBrk="1" hangingPunct="1"/>
            <a:r>
              <a:rPr lang="en-US" sz="1800" b="1">
                <a:solidFill>
                  <a:srgbClr val="000090"/>
                </a:solidFill>
                <a:latin typeface="Helvetica Neue" charset="0"/>
              </a:rPr>
              <a:t>Mike Bryson</a:t>
            </a:r>
            <a:br>
              <a:rPr lang="en-US" sz="1800" b="1">
                <a:solidFill>
                  <a:srgbClr val="000090"/>
                </a:solidFill>
                <a:latin typeface="Helvetica Neue" charset="0"/>
              </a:rPr>
            </a:br>
            <a:r>
              <a:rPr lang="en-US" sz="1800">
                <a:solidFill>
                  <a:srgbClr val="000090"/>
                </a:solidFill>
                <a:latin typeface="Helvetica Neue" charset="0"/>
              </a:rPr>
              <a:t>Associate Professor of Humanities &amp;</a:t>
            </a:r>
            <a:br>
              <a:rPr lang="en-US" sz="1800">
                <a:solidFill>
                  <a:srgbClr val="000090"/>
                </a:solidFill>
                <a:latin typeface="Helvetica Neue" charset="0"/>
              </a:rPr>
            </a:br>
            <a:r>
              <a:rPr lang="en-US" sz="1800">
                <a:solidFill>
                  <a:srgbClr val="000090"/>
                </a:solidFill>
                <a:latin typeface="Helvetica Neue" charset="0"/>
              </a:rPr>
              <a:t>Sustainability Studies</a:t>
            </a:r>
            <a:br>
              <a:rPr lang="en-US" sz="1800">
                <a:solidFill>
                  <a:srgbClr val="000090"/>
                </a:solidFill>
                <a:latin typeface="Helvetica Neue" charset="0"/>
              </a:rPr>
            </a:br>
            <a:r>
              <a:rPr lang="en-US" sz="1800">
                <a:solidFill>
                  <a:srgbClr val="000090"/>
                </a:solidFill>
                <a:latin typeface="Helvetica Neue" charset="0"/>
              </a:rPr>
              <a:t>Roosevelt University</a:t>
            </a:r>
          </a:p>
        </p:txBody>
      </p:sp>
      <p:pic>
        <p:nvPicPr>
          <p:cNvPr id="17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938" y="3559175"/>
            <a:ext cx="29257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
          <p:cNvSpPr txBox="1">
            <a:spLocks noChangeArrowheads="1"/>
          </p:cNvSpPr>
          <p:nvPr/>
        </p:nvSpPr>
        <p:spPr bwMode="auto">
          <a:xfrm>
            <a:off x="5124450" y="4783138"/>
            <a:ext cx="3824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800" b="1" dirty="0">
                <a:latin typeface="Helvetica Neue" charset="0"/>
              </a:rPr>
              <a:t>Environmental Studies Program</a:t>
            </a:r>
            <a:r>
              <a:rPr lang="en-US" sz="1800" dirty="0">
                <a:latin typeface="Helvetica Neue" charset="0"/>
              </a:rPr>
              <a:t/>
            </a:r>
            <a:br>
              <a:rPr lang="en-US" sz="1800" dirty="0">
                <a:latin typeface="Helvetica Neue" charset="0"/>
              </a:rPr>
            </a:br>
            <a:r>
              <a:rPr lang="en-US" sz="1800" dirty="0" smtClean="0">
                <a:latin typeface="Helvetica Neue" charset="0"/>
              </a:rPr>
              <a:t>ENVI 305 </a:t>
            </a:r>
            <a:r>
              <a:rPr lang="en-US" sz="1800" smtClean="0">
                <a:latin typeface="Helvetica Neue" charset="0"/>
              </a:rPr>
              <a:t>Guest Lecture</a:t>
            </a:r>
            <a:endParaRPr lang="en-US" sz="1800" dirty="0">
              <a:latin typeface="Helvetica Neue" charset="0"/>
            </a:endParaRPr>
          </a:p>
          <a:p>
            <a:pPr algn="ctr" eaLnBrk="1" hangingPunct="1"/>
            <a:r>
              <a:rPr lang="en-US" sz="1800" dirty="0">
                <a:latin typeface="Helvetica Neue" charset="0"/>
              </a:rPr>
              <a:t>Roanoke College</a:t>
            </a:r>
          </a:p>
          <a:p>
            <a:pPr algn="ctr" eaLnBrk="1" hangingPunct="1"/>
            <a:r>
              <a:rPr lang="en-US" sz="1800" dirty="0">
                <a:latin typeface="Helvetica Neue" charset="0"/>
              </a:rPr>
              <a:t>15 January 2014</a:t>
            </a:r>
          </a:p>
        </p:txBody>
      </p:sp>
      <p:pic>
        <p:nvPicPr>
          <p:cNvPr id="17413" name="Picture 1" descr="RC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387725"/>
            <a:ext cx="19843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River Blog Photo RHR brigh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313" y="1260475"/>
            <a:ext cx="895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533400" y="6324600"/>
            <a:ext cx="815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The Stickney Wastewater Treatment Plant, SW of Chicago (MWRD)</a:t>
            </a:r>
          </a:p>
        </p:txBody>
      </p:sp>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4517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776288"/>
            <a:ext cx="7119937"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Transformations of the Chicago River</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5562600" y="2286000"/>
            <a:ext cx="3086100" cy="264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a:solidFill>
                  <a:srgbClr val="000090"/>
                </a:solidFill>
                <a:latin typeface="Helvetica Neue" charset="0"/>
                <a:cs typeface="Helvetica Neue" charset="0"/>
              </a:rPr>
              <a:t>The CAWS</a:t>
            </a:r>
          </a:p>
          <a:p>
            <a:pPr algn="ctr"/>
            <a:endParaRPr lang="en-US" sz="2000" dirty="0">
              <a:solidFill>
                <a:srgbClr val="000090"/>
              </a:solidFill>
              <a:latin typeface="Helvetica Neue" charset="0"/>
              <a:cs typeface="Helvetica Neue" charset="0"/>
            </a:endParaRPr>
          </a:p>
          <a:p>
            <a:pPr algn="ctr"/>
            <a:r>
              <a:rPr lang="en-US" sz="1800" dirty="0">
                <a:solidFill>
                  <a:srgbClr val="000090"/>
                </a:solidFill>
                <a:latin typeface="Helvetica Neue" charset="0"/>
                <a:cs typeface="Helvetica Neue" charset="0"/>
              </a:rPr>
              <a:t>Chicago Area </a:t>
            </a:r>
            <a:br>
              <a:rPr lang="en-US" sz="1800" dirty="0">
                <a:solidFill>
                  <a:srgbClr val="000090"/>
                </a:solidFill>
                <a:latin typeface="Helvetica Neue" charset="0"/>
                <a:cs typeface="Helvetica Neue" charset="0"/>
              </a:rPr>
            </a:br>
            <a:r>
              <a:rPr lang="en-US" sz="1800" dirty="0">
                <a:solidFill>
                  <a:srgbClr val="000090"/>
                </a:solidFill>
                <a:latin typeface="Helvetica Neue" charset="0"/>
                <a:cs typeface="Helvetica Neue" charset="0"/>
              </a:rPr>
              <a:t>Waterway </a:t>
            </a:r>
            <a:r>
              <a:rPr lang="en-US" sz="1800" dirty="0" smtClean="0">
                <a:solidFill>
                  <a:srgbClr val="000090"/>
                </a:solidFill>
                <a:latin typeface="Helvetica Neue" charset="0"/>
                <a:cs typeface="Helvetica Neue" charset="0"/>
              </a:rPr>
              <a:t>System </a:t>
            </a:r>
            <a:r>
              <a:rPr lang="en-US" sz="1800" dirty="0">
                <a:solidFill>
                  <a:srgbClr val="000090"/>
                </a:solidFill>
                <a:latin typeface="Helvetica Neue" charset="0"/>
                <a:cs typeface="Helvetica Neue" charset="0"/>
              </a:rPr>
              <a:t/>
            </a:r>
            <a:br>
              <a:rPr lang="en-US" sz="1800" dirty="0">
                <a:solidFill>
                  <a:srgbClr val="000090"/>
                </a:solidFill>
                <a:latin typeface="Helvetica Neue" charset="0"/>
                <a:cs typeface="Helvetica Neue" charset="0"/>
              </a:rPr>
            </a:br>
            <a:endParaRPr lang="en-US" sz="1800" dirty="0">
              <a:solidFill>
                <a:srgbClr val="000090"/>
              </a:solidFill>
              <a:latin typeface="Helvetica Neue" charset="0"/>
              <a:cs typeface="Helvetica Neue" charset="0"/>
            </a:endParaRPr>
          </a:p>
          <a:p>
            <a:pPr algn="ctr"/>
            <a:r>
              <a:rPr lang="en-US" sz="1800" dirty="0" smtClean="0">
                <a:solidFill>
                  <a:srgbClr val="000090"/>
                </a:solidFill>
                <a:latin typeface="Helvetica Neue" charset="0"/>
                <a:cs typeface="Helvetica Neue" charset="0"/>
              </a:rPr>
              <a:t>rivers</a:t>
            </a:r>
          </a:p>
          <a:p>
            <a:pPr algn="ctr"/>
            <a:r>
              <a:rPr lang="en-US" sz="1800" dirty="0" smtClean="0">
                <a:solidFill>
                  <a:srgbClr val="000090"/>
                </a:solidFill>
                <a:latin typeface="Helvetica Neue" charset="0"/>
                <a:cs typeface="Helvetica Neue" charset="0"/>
              </a:rPr>
              <a:t>canals</a:t>
            </a:r>
          </a:p>
          <a:p>
            <a:pPr algn="ctr"/>
            <a:r>
              <a:rPr lang="en-US" sz="1800" dirty="0">
                <a:solidFill>
                  <a:srgbClr val="000090"/>
                </a:solidFill>
                <a:latin typeface="Helvetica Neue" charset="0"/>
                <a:cs typeface="Helvetica Neue" charset="0"/>
              </a:rPr>
              <a:t>l</a:t>
            </a:r>
            <a:r>
              <a:rPr lang="en-US" sz="1800" dirty="0" smtClean="0">
                <a:solidFill>
                  <a:srgbClr val="000090"/>
                </a:solidFill>
                <a:latin typeface="Helvetica Neue" charset="0"/>
                <a:cs typeface="Helvetica Neue" charset="0"/>
              </a:rPr>
              <a:t>ocks</a:t>
            </a:r>
          </a:p>
          <a:p>
            <a:pPr algn="ctr"/>
            <a:r>
              <a:rPr lang="en-US" sz="1800" dirty="0" smtClean="0">
                <a:solidFill>
                  <a:srgbClr val="000090"/>
                </a:solidFill>
                <a:latin typeface="Helvetica Neue" charset="0"/>
                <a:cs typeface="Helvetica Neue" charset="0"/>
              </a:rPr>
              <a:t> control </a:t>
            </a:r>
            <a:r>
              <a:rPr lang="en-US" sz="1800" dirty="0">
                <a:solidFill>
                  <a:srgbClr val="000090"/>
                </a:solidFill>
                <a:latin typeface="Helvetica Neue" charset="0"/>
                <a:cs typeface="Helvetica Neue" charset="0"/>
              </a:rPr>
              <a:t>structures</a:t>
            </a:r>
          </a:p>
        </p:txBody>
      </p:sp>
      <p:pic>
        <p:nvPicPr>
          <p:cNvPr id="37890"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304800" y="762000"/>
            <a:ext cx="4300538" cy="5703888"/>
          </a:xfrm>
        </p:spPr>
      </p:pic>
      <p:sp>
        <p:nvSpPr>
          <p:cNvPr id="37891" name="Title 1"/>
          <p:cNvSpPr txBox="1">
            <a:spLocks/>
          </p:cNvSpPr>
          <p:nvPr/>
        </p:nvSpPr>
        <p:spPr bwMode="auto">
          <a:xfrm>
            <a:off x="533400" y="1524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Transformations of the Chicago River</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1"/>
          <p:cNvSpPr txBox="1">
            <a:spLocks noChangeArrowheads="1"/>
          </p:cNvSpPr>
          <p:nvPr/>
        </p:nvSpPr>
        <p:spPr bwMode="auto">
          <a:xfrm>
            <a:off x="457200" y="6183693"/>
            <a:ext cx="8153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dirty="0">
                <a:latin typeface="Helvetica Neue" charset="0"/>
                <a:cs typeface="Helvetica Neue" charset="0"/>
              </a:rPr>
              <a:t>The Des Plaines River in my hometown of Joliet IL, part of the Illinois </a:t>
            </a:r>
            <a:r>
              <a:rPr lang="en-US" sz="1600" dirty="0" smtClean="0">
                <a:latin typeface="Helvetica Neue" charset="0"/>
                <a:cs typeface="Helvetica Neue" charset="0"/>
              </a:rPr>
              <a:t>Waterway transportation system which connects the Great Lakes to the Gulf of Mexico</a:t>
            </a:r>
            <a:endParaRPr lang="en-US" sz="1600" dirty="0">
              <a:latin typeface="Helvetica Neue" charset="0"/>
              <a:cs typeface="Helvetica Neue" charset="0"/>
            </a:endParaRPr>
          </a:p>
        </p:txBody>
      </p:sp>
      <p:pic>
        <p:nvPicPr>
          <p:cNvPr id="399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053263"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txBox="1">
            <a:spLocks/>
          </p:cNvSpPr>
          <p:nvPr/>
        </p:nvSpPr>
        <p:spPr bwMode="auto">
          <a:xfrm>
            <a:off x="304800" y="1524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solidFill>
                  <a:srgbClr val="800000"/>
                </a:solidFill>
                <a:latin typeface="Helvetica Neue" charset="0"/>
                <a:cs typeface="Helvetica Neue" charset="0"/>
              </a:rPr>
              <a:t>Discussion: What's in a Name</a:t>
            </a:r>
            <a:r>
              <a:rPr lang="en-US" sz="2800" b="1" dirty="0" smtClean="0">
                <a:solidFill>
                  <a:srgbClr val="800000"/>
                </a:solidFill>
                <a:latin typeface="Helvetica Neue" charset="0"/>
                <a:cs typeface="Helvetica Neue" charset="0"/>
              </a:rPr>
              <a:t>? (CAWS vs. River)</a:t>
            </a:r>
            <a:endParaRPr lang="en-US" sz="2800" b="1" dirty="0">
              <a:solidFill>
                <a:srgbClr val="800000"/>
              </a:solidFill>
              <a:latin typeface="Helvetica Neue" charset="0"/>
              <a:cs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6" descr="Bubbly Creek canoe - wide ang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12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txBox="1">
            <a:spLocks/>
          </p:cNvSpPr>
          <p:nvPr/>
        </p:nvSpPr>
        <p:spPr bwMode="auto">
          <a:xfrm>
            <a:off x="152400" y="152400"/>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latin typeface="Helvetica Neue" charset="0"/>
                <a:cs typeface="Helvetica Neue" charset="0"/>
              </a:rPr>
              <a:t>Exploring the </a:t>
            </a:r>
            <a:r>
              <a:rPr lang="en-US" sz="2800" b="1" dirty="0" smtClean="0">
                <a:latin typeface="Helvetica Neue" charset="0"/>
                <a:cs typeface="Helvetica Neue" charset="0"/>
              </a:rPr>
              <a:t>River: a Multidisciplinary Endeavor</a:t>
            </a:r>
            <a:endParaRPr lang="en-US" sz="2800" b="1" dirty="0">
              <a:latin typeface="Helvetica Neue" charset="0"/>
              <a:cs typeface="Helvetica Neue" charset="0"/>
            </a:endParaRPr>
          </a:p>
        </p:txBody>
      </p:sp>
      <p:sp>
        <p:nvSpPr>
          <p:cNvPr id="9" name="Content Placeholder 3"/>
          <p:cNvSpPr>
            <a:spLocks noGrp="1"/>
          </p:cNvSpPr>
          <p:nvPr>
            <p:ph sz="half" idx="1"/>
          </p:nvPr>
        </p:nvSpPr>
        <p:spPr>
          <a:xfrm>
            <a:off x="457200" y="3200400"/>
            <a:ext cx="8153400" cy="3276600"/>
          </a:xfrm>
          <a:solidFill>
            <a:srgbClr val="00B0F0">
              <a:alpha val="63000"/>
            </a:srgbClr>
          </a:solidFill>
        </p:spPr>
        <p:txBody>
          <a:bodyPr/>
          <a:lstStyle/>
          <a:p>
            <a:pPr algn="ctr" eaLnBrk="1" hangingPunct="1">
              <a:buFontTx/>
              <a:buNone/>
              <a:defRPr/>
            </a:pPr>
            <a:endParaRPr lang="en-US" sz="2000" b="1" dirty="0" smtClean="0">
              <a:ea typeface="+mn-ea"/>
              <a:cs typeface="+mn-cs"/>
            </a:endParaRPr>
          </a:p>
          <a:p>
            <a:pPr marL="506413" eaLnBrk="1" hangingPunct="1">
              <a:buFontTx/>
              <a:buNone/>
              <a:defRPr/>
            </a:pPr>
            <a:r>
              <a:rPr lang="en-US" sz="2000" dirty="0" smtClean="0">
                <a:latin typeface="Helvetica Neue"/>
                <a:ea typeface="+mn-ea"/>
                <a:cs typeface="Helvetica Neue"/>
              </a:rPr>
              <a:t>Understanding the river as a modified natural ecosystem (natural sciences)</a:t>
            </a:r>
          </a:p>
          <a:p>
            <a:pPr marL="506413" eaLnBrk="1" hangingPunct="1">
              <a:buFontTx/>
              <a:buNone/>
              <a:defRPr/>
            </a:pPr>
            <a:r>
              <a:rPr lang="en-US" sz="2000" dirty="0" smtClean="0">
                <a:latin typeface="Helvetica Neue"/>
                <a:ea typeface="+mn-ea"/>
                <a:cs typeface="Helvetica Neue"/>
              </a:rPr>
              <a:t>Developing </a:t>
            </a:r>
            <a:r>
              <a:rPr lang="en-US" sz="2000" dirty="0" smtClean="0">
                <a:latin typeface="Helvetica Neue"/>
                <a:ea typeface="+mn-ea"/>
                <a:cs typeface="Helvetica Neue"/>
              </a:rPr>
              <a:t>conservation </a:t>
            </a:r>
            <a:r>
              <a:rPr lang="en-US" sz="2000" dirty="0" smtClean="0">
                <a:latin typeface="Helvetica Neue"/>
                <a:ea typeface="+mn-ea"/>
                <a:cs typeface="Helvetica Neue"/>
              </a:rPr>
              <a:t>policies (social and natural sciences)</a:t>
            </a:r>
          </a:p>
          <a:p>
            <a:pPr marL="506413" eaLnBrk="1" hangingPunct="1">
              <a:buFontTx/>
              <a:buNone/>
              <a:defRPr/>
            </a:pPr>
            <a:r>
              <a:rPr lang="en-US" sz="2000" dirty="0" smtClean="0">
                <a:latin typeface="Helvetica Neue"/>
                <a:ea typeface="+mn-ea"/>
                <a:cs typeface="Helvetica Neue"/>
              </a:rPr>
              <a:t>Representing the river as a cultural resource (arts and humanities)</a:t>
            </a:r>
          </a:p>
          <a:p>
            <a:pPr marL="506413" eaLnBrk="1" hangingPunct="1">
              <a:buFontTx/>
              <a:buNone/>
              <a:defRPr/>
            </a:pPr>
            <a:r>
              <a:rPr lang="en-US" sz="2000" dirty="0" smtClean="0">
                <a:latin typeface="Helvetica Neue"/>
                <a:ea typeface="+mn-ea"/>
                <a:cs typeface="Helvetica Neue"/>
              </a:rPr>
              <a:t>Restoring the river: water quality, biodiversity, riparian zone </a:t>
            </a:r>
            <a:r>
              <a:rPr lang="en-US" sz="2000" dirty="0" smtClean="0">
                <a:latin typeface="Helvetica Neue"/>
                <a:ea typeface="+mn-ea"/>
                <a:cs typeface="Helvetica Neue"/>
              </a:rPr>
              <a:t>integrity, </a:t>
            </a:r>
            <a:r>
              <a:rPr lang="en-US" sz="2000" dirty="0" smtClean="0">
                <a:latin typeface="Helvetica Neue"/>
                <a:ea typeface="+mn-ea"/>
                <a:cs typeface="Helvetica Neue"/>
              </a:rPr>
              <a:t>citizen access and recreation (all disciplines)</a:t>
            </a:r>
          </a:p>
          <a:p>
            <a:pPr marL="506413" algn="ctr" eaLnBrk="1" hangingPunct="1">
              <a:buFontTx/>
              <a:buNone/>
              <a:defRPr/>
            </a:pPr>
            <a:endParaRPr lang="en-US" sz="1600" b="1" dirty="0" smtClean="0">
              <a:latin typeface="Helvetica Neue"/>
              <a:ea typeface="+mn-ea"/>
              <a:cs typeface="Helvetica Neue"/>
            </a:endParaRPr>
          </a:p>
          <a:p>
            <a:pPr marL="506413" algn="ctr" eaLnBrk="1" hangingPunct="1">
              <a:buFontTx/>
              <a:buNone/>
              <a:defRPr/>
            </a:pPr>
            <a:r>
              <a:rPr lang="en-US" sz="2400" b="1" dirty="0">
                <a:latin typeface="Helvetica Neue"/>
                <a:ea typeface="+mn-ea"/>
                <a:cs typeface="Helvetica Neue"/>
              </a:rPr>
              <a:t>S</a:t>
            </a:r>
            <a:r>
              <a:rPr lang="en-US" sz="2400" b="1" dirty="0" smtClean="0">
                <a:latin typeface="Helvetica Neue"/>
                <a:ea typeface="+mn-ea"/>
                <a:cs typeface="Helvetica Neue"/>
              </a:rPr>
              <a:t>ense of </a:t>
            </a:r>
            <a:r>
              <a:rPr lang="en-US" sz="2400" b="1" dirty="0">
                <a:latin typeface="Helvetica Neue"/>
                <a:ea typeface="+mn-ea"/>
                <a:cs typeface="Helvetica Neue"/>
              </a:rPr>
              <a:t>P</a:t>
            </a:r>
            <a:r>
              <a:rPr lang="en-US" sz="2400" b="1" dirty="0" smtClean="0">
                <a:latin typeface="Helvetica Neue"/>
                <a:ea typeface="+mn-ea"/>
                <a:cs typeface="Helvetica Neue"/>
              </a:rPr>
              <a:t>lace | Urban Sustainability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1066800"/>
            <a:ext cx="66675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1"/>
          <p:cNvSpPr txBox="1">
            <a:spLocks noChangeArrowheads="1"/>
          </p:cNvSpPr>
          <p:nvPr/>
        </p:nvSpPr>
        <p:spPr bwMode="auto">
          <a:xfrm>
            <a:off x="533400" y="6096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Paddling the West Fork of the Upper North Branch: portage around</a:t>
            </a:r>
          </a:p>
          <a:p>
            <a:pPr algn="ctr"/>
            <a:r>
              <a:rPr lang="en-US" sz="1600">
                <a:latin typeface="Helvetica Neue" charset="0"/>
                <a:cs typeface="Helvetica Neue" charset="0"/>
              </a:rPr>
              <a:t>a fallen tree in the Cook County Forest Preserve (October 2012)</a:t>
            </a:r>
          </a:p>
        </p:txBody>
      </p:sp>
      <p:sp>
        <p:nvSpPr>
          <p:cNvPr id="44035"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Canoeing the Upper North Branch</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6962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Box 1"/>
          <p:cNvSpPr txBox="1">
            <a:spLocks noChangeArrowheads="1"/>
          </p:cNvSpPr>
          <p:nvPr/>
        </p:nvSpPr>
        <p:spPr bwMode="auto">
          <a:xfrm>
            <a:off x="533400" y="6096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Heading south into the Loop where the branches meet; </a:t>
            </a:r>
          </a:p>
          <a:p>
            <a:pPr algn="ctr"/>
            <a:r>
              <a:rPr lang="en-US" sz="1600">
                <a:latin typeface="Helvetica Neue" charset="0"/>
                <a:cs typeface="Helvetica Neue" charset="0"/>
              </a:rPr>
              <a:t>Wolf Point in the background (October 2011)</a:t>
            </a:r>
          </a:p>
        </p:txBody>
      </p:sp>
      <p:sp>
        <p:nvSpPr>
          <p:cNvPr id="46083"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Canoeing the Confluence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1085850" y="6096000"/>
            <a:ext cx="7023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The mouth of Bubbly Creek, an industrialized tributary of the South Branch</a:t>
            </a:r>
          </a:p>
          <a:p>
            <a:pPr algn="ctr"/>
            <a:r>
              <a:rPr lang="en-US" sz="1600">
                <a:latin typeface="Helvetica Neue" charset="0"/>
                <a:cs typeface="Helvetica Neue" charset="0"/>
              </a:rPr>
              <a:t>of the Chicago River (May 2009)</a:t>
            </a:r>
          </a:p>
        </p:txBody>
      </p:sp>
      <p:pic>
        <p:nvPicPr>
          <p:cNvPr id="48130" name="Content Placeholder 4" descr="Bubbly Creek canoe 2.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685800" y="762000"/>
            <a:ext cx="7881938" cy="5257800"/>
          </a:xfrm>
        </p:spPr>
      </p:pic>
      <p:sp>
        <p:nvSpPr>
          <p:cNvPr id="48131"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Canoeing the South Branch</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2363788" y="6096000"/>
            <a:ext cx="4467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Heading upstream on Bubbly Creek (Oct 2010)</a:t>
            </a:r>
          </a:p>
        </p:txBody>
      </p:sp>
      <p:pic>
        <p:nvPicPr>
          <p:cNvPr id="50178"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731838" y="762000"/>
            <a:ext cx="7789862" cy="5257800"/>
          </a:xfrm>
        </p:spPr>
      </p:pic>
      <p:sp>
        <p:nvSpPr>
          <p:cNvPr id="50179"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Canoeing the South Branch</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1873250" y="6096000"/>
            <a:ext cx="5448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Hauling trash from the banks of Bubbly Creek (Feb. 2013)</a:t>
            </a:r>
          </a:p>
        </p:txBody>
      </p:sp>
      <p:pic>
        <p:nvPicPr>
          <p:cNvPr id="52226"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1120775" y="762000"/>
            <a:ext cx="7010400" cy="5257800"/>
          </a:xfrm>
        </p:spPr>
      </p:pic>
      <p:sp>
        <p:nvSpPr>
          <p:cNvPr id="52227"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Cleaning up Bubbly Creek</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xfrm>
            <a:off x="762000" y="2362200"/>
            <a:ext cx="7591425" cy="3886200"/>
          </a:xfrm>
        </p:spPr>
        <p:txBody>
          <a:bodyPr>
            <a:normAutofit lnSpcReduction="10000"/>
          </a:bodyPr>
          <a:lstStyle/>
          <a:p>
            <a:pPr marL="0" indent="0" algn="ctr">
              <a:buFontTx/>
              <a:buNone/>
              <a:defRPr/>
            </a:pPr>
            <a:r>
              <a:rPr lang="en-US" sz="2400" b="1" dirty="0" smtClean="0">
                <a:latin typeface="Helvetica"/>
                <a:cs typeface="Helvetica"/>
              </a:rPr>
              <a:t>Context:</a:t>
            </a:r>
            <a:r>
              <a:rPr lang="en-US" sz="2400" dirty="0" smtClean="0">
                <a:latin typeface="Helvetica"/>
                <a:cs typeface="Helvetica"/>
              </a:rPr>
              <a:t> urban nature and the Chicago River</a:t>
            </a:r>
          </a:p>
          <a:p>
            <a:pPr marL="0" indent="0" algn="ctr">
              <a:buFontTx/>
              <a:buNone/>
              <a:defRPr/>
            </a:pPr>
            <a:endParaRPr lang="en-US" sz="2400" dirty="0" smtClean="0">
              <a:latin typeface="Helvetica"/>
              <a:cs typeface="Helvetica"/>
            </a:endParaRPr>
          </a:p>
          <a:p>
            <a:pPr marL="0" indent="0" algn="ctr">
              <a:buFontTx/>
              <a:buNone/>
              <a:defRPr/>
            </a:pPr>
            <a:r>
              <a:rPr lang="en-US" sz="2400" b="1" dirty="0" smtClean="0">
                <a:solidFill>
                  <a:srgbClr val="000090"/>
                </a:solidFill>
                <a:latin typeface="Helvetica"/>
                <a:cs typeface="Helvetica"/>
              </a:rPr>
              <a:t>Exploration:</a:t>
            </a:r>
            <a:r>
              <a:rPr lang="en-US" sz="2400" dirty="0" smtClean="0">
                <a:solidFill>
                  <a:srgbClr val="000090"/>
                </a:solidFill>
                <a:latin typeface="Helvetica"/>
                <a:cs typeface="Helvetica"/>
              </a:rPr>
              <a:t> connecting with the river</a:t>
            </a:r>
          </a:p>
          <a:p>
            <a:pPr marL="0" indent="0" algn="ctr">
              <a:buFontTx/>
              <a:buNone/>
              <a:defRPr/>
            </a:pPr>
            <a:endParaRPr lang="en-US" sz="2400" dirty="0">
              <a:solidFill>
                <a:srgbClr val="000090"/>
              </a:solidFill>
              <a:latin typeface="Helvetica"/>
              <a:cs typeface="Helvetica"/>
            </a:endParaRPr>
          </a:p>
          <a:p>
            <a:pPr marL="0" indent="0" algn="ctr">
              <a:buFontTx/>
              <a:buNone/>
              <a:defRPr/>
            </a:pPr>
            <a:r>
              <a:rPr lang="en-US" sz="2400" b="1" dirty="0" smtClean="0">
                <a:solidFill>
                  <a:schemeClr val="accent1">
                    <a:lumMod val="25000"/>
                  </a:schemeClr>
                </a:solidFill>
                <a:latin typeface="Helvetica"/>
                <a:cs typeface="Helvetica"/>
              </a:rPr>
              <a:t>Science:</a:t>
            </a:r>
            <a:r>
              <a:rPr lang="en-US" sz="2400" dirty="0">
                <a:solidFill>
                  <a:schemeClr val="accent1">
                    <a:lumMod val="25000"/>
                  </a:schemeClr>
                </a:solidFill>
                <a:latin typeface="Helvetica"/>
                <a:cs typeface="Helvetica"/>
              </a:rPr>
              <a:t> a</a:t>
            </a:r>
            <a:r>
              <a:rPr lang="en-US" sz="2400" dirty="0" smtClean="0">
                <a:solidFill>
                  <a:schemeClr val="accent1">
                    <a:lumMod val="25000"/>
                  </a:schemeClr>
                </a:solidFill>
                <a:latin typeface="Helvetica"/>
                <a:cs typeface="Helvetica"/>
              </a:rPr>
              <a:t>ssessing water quality</a:t>
            </a:r>
            <a:endParaRPr lang="en-US" sz="2400" dirty="0">
              <a:solidFill>
                <a:schemeClr val="accent1">
                  <a:lumMod val="25000"/>
                </a:schemeClr>
              </a:solidFill>
              <a:latin typeface="Helvetica"/>
              <a:cs typeface="Helvetica"/>
            </a:endParaRPr>
          </a:p>
          <a:p>
            <a:pPr marL="0" indent="0" algn="ctr">
              <a:buFontTx/>
              <a:buNone/>
              <a:defRPr/>
            </a:pPr>
            <a:endParaRPr lang="en-US" sz="2400" b="1" dirty="0" smtClean="0">
              <a:latin typeface="Helvetica"/>
              <a:cs typeface="Helvetica"/>
            </a:endParaRPr>
          </a:p>
          <a:p>
            <a:pPr marL="0" indent="0" algn="ctr">
              <a:buFontTx/>
              <a:buNone/>
              <a:defRPr/>
            </a:pPr>
            <a:r>
              <a:rPr lang="en-US" sz="2400" b="1" dirty="0" smtClean="0">
                <a:solidFill>
                  <a:srgbClr val="800000"/>
                </a:solidFill>
                <a:latin typeface="Helvetica"/>
                <a:cs typeface="Helvetica"/>
              </a:rPr>
              <a:t>Policy: </a:t>
            </a:r>
            <a:r>
              <a:rPr lang="en-US" sz="2400" dirty="0" smtClean="0">
                <a:solidFill>
                  <a:srgbClr val="800000"/>
                </a:solidFill>
                <a:latin typeface="Helvetica"/>
                <a:cs typeface="Helvetica"/>
              </a:rPr>
              <a:t>tackling the Asian carp controversy</a:t>
            </a:r>
          </a:p>
          <a:p>
            <a:pPr marL="0" indent="0" algn="ctr">
              <a:buFontTx/>
              <a:buNone/>
              <a:defRPr/>
            </a:pPr>
            <a:endParaRPr lang="en-US" sz="2400" dirty="0">
              <a:latin typeface="Helvetica"/>
              <a:cs typeface="Helvetica"/>
            </a:endParaRPr>
          </a:p>
          <a:p>
            <a:pPr marL="0" indent="0" algn="ctr">
              <a:buFontTx/>
              <a:buNone/>
              <a:defRPr/>
            </a:pPr>
            <a:r>
              <a:rPr lang="en-US" sz="2400" b="1" dirty="0" smtClean="0">
                <a:solidFill>
                  <a:srgbClr val="008000"/>
                </a:solidFill>
                <a:latin typeface="Helvetica"/>
                <a:cs typeface="Helvetica"/>
              </a:rPr>
              <a:t>Ethics:</a:t>
            </a:r>
            <a:r>
              <a:rPr lang="en-US" sz="2400" dirty="0" smtClean="0">
                <a:solidFill>
                  <a:srgbClr val="008000"/>
                </a:solidFill>
                <a:latin typeface="Helvetica"/>
                <a:cs typeface="Helvetica"/>
              </a:rPr>
              <a:t> thinking like a watershed</a:t>
            </a:r>
            <a:endParaRPr lang="en-US" sz="2400" dirty="0">
              <a:solidFill>
                <a:srgbClr val="008000"/>
              </a:solidFill>
              <a:latin typeface="Helvetica"/>
              <a:cs typeface="Helvetica"/>
            </a:endParaRPr>
          </a:p>
        </p:txBody>
      </p:sp>
      <p:pic>
        <p:nvPicPr>
          <p:cNvPr id="19458" name="Picture 6" descr="River Blog Photo RHR brigh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23825"/>
            <a:ext cx="895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1455738" y="6096000"/>
            <a:ext cx="628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Exploring the woods at the Chicago Portage National Historic Site, </a:t>
            </a:r>
          </a:p>
          <a:p>
            <a:pPr algn="ctr"/>
            <a:r>
              <a:rPr lang="en-US" sz="1600">
                <a:latin typeface="Helvetica Neue" charset="0"/>
                <a:cs typeface="Helvetica Neue" charset="0"/>
              </a:rPr>
              <a:t>a few miles SW of Chicago (Feb. 2013)</a:t>
            </a:r>
          </a:p>
        </p:txBody>
      </p:sp>
      <p:pic>
        <p:nvPicPr>
          <p:cNvPr id="54274"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1120775" y="762000"/>
            <a:ext cx="7010400" cy="5257800"/>
          </a:xfrm>
        </p:spPr>
      </p:pic>
      <p:sp>
        <p:nvSpPr>
          <p:cNvPr id="54275"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Hiking the Continental Divide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4"/>
          <p:cNvSpPr txBox="1">
            <a:spLocks noChangeArrowheads="1"/>
          </p:cNvSpPr>
          <p:nvPr/>
        </p:nvSpPr>
        <p:spPr bwMode="auto">
          <a:xfrm>
            <a:off x="304800" y="1152525"/>
            <a:ext cx="5029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Neue" charset="0"/>
                <a:cs typeface="Helvetica Neue" charset="0"/>
              </a:rPr>
              <a:t>Temperature</a:t>
            </a:r>
          </a:p>
          <a:p>
            <a:endParaRPr lang="en-US" sz="2000" dirty="0">
              <a:latin typeface="Helvetica Neue" charset="0"/>
              <a:cs typeface="Helvetica Neue" charset="0"/>
            </a:endParaRPr>
          </a:p>
          <a:p>
            <a:r>
              <a:rPr lang="en-US" sz="2000" dirty="0">
                <a:latin typeface="Helvetica Neue" charset="0"/>
                <a:cs typeface="Helvetica Neue" charset="0"/>
              </a:rPr>
              <a:t>pH</a:t>
            </a:r>
          </a:p>
          <a:p>
            <a:endParaRPr lang="en-US" sz="2000" dirty="0">
              <a:latin typeface="Helvetica Neue" charset="0"/>
              <a:cs typeface="Helvetica Neue" charset="0"/>
            </a:endParaRPr>
          </a:p>
          <a:p>
            <a:r>
              <a:rPr lang="en-US" sz="2000" dirty="0">
                <a:latin typeface="Helvetica Neue" charset="0"/>
                <a:cs typeface="Helvetica Neue" charset="0"/>
              </a:rPr>
              <a:t>Turbidity</a:t>
            </a:r>
          </a:p>
          <a:p>
            <a:endParaRPr lang="en-US" sz="2000" dirty="0">
              <a:latin typeface="Helvetica Neue" charset="0"/>
              <a:cs typeface="Helvetica Neue" charset="0"/>
            </a:endParaRPr>
          </a:p>
          <a:p>
            <a:r>
              <a:rPr lang="en-US" sz="2000" dirty="0">
                <a:latin typeface="Helvetica Neue" charset="0"/>
                <a:cs typeface="Helvetica Neue" charset="0"/>
              </a:rPr>
              <a:t>Dissolved oxygen (DO)</a:t>
            </a:r>
          </a:p>
          <a:p>
            <a:endParaRPr lang="en-US" sz="2000" dirty="0">
              <a:latin typeface="Helvetica Neue" charset="0"/>
              <a:cs typeface="Helvetica Neue" charset="0"/>
            </a:endParaRPr>
          </a:p>
          <a:p>
            <a:r>
              <a:rPr lang="en-US" sz="2000" dirty="0">
                <a:latin typeface="Helvetica Neue" charset="0"/>
                <a:cs typeface="Helvetica Neue" charset="0"/>
              </a:rPr>
              <a:t>Nutrients (</a:t>
            </a:r>
            <a:r>
              <a:rPr lang="en-US" sz="2000" dirty="0" smtClean="0">
                <a:latin typeface="Helvetica Neue" charset="0"/>
                <a:cs typeface="Helvetica Neue" charset="0"/>
              </a:rPr>
              <a:t>nitrate, phosphate)</a:t>
            </a:r>
            <a:endParaRPr lang="en-US" sz="2000" dirty="0">
              <a:latin typeface="Helvetica Neue" charset="0"/>
              <a:cs typeface="Helvetica Neue" charset="0"/>
            </a:endParaRPr>
          </a:p>
          <a:p>
            <a:endParaRPr lang="en-US" sz="2000" dirty="0">
              <a:latin typeface="Helvetica Neue" charset="0"/>
              <a:cs typeface="Helvetica Neue" charset="0"/>
            </a:endParaRPr>
          </a:p>
          <a:p>
            <a:r>
              <a:rPr lang="en-US" sz="2000" dirty="0">
                <a:latin typeface="Helvetica Neue" charset="0"/>
                <a:cs typeface="Helvetica Neue" charset="0"/>
              </a:rPr>
              <a:t>Bacterial indicators (coliform)</a:t>
            </a:r>
          </a:p>
          <a:p>
            <a:endParaRPr lang="en-US" sz="2000" dirty="0">
              <a:latin typeface="Helvetica Neue" charset="0"/>
              <a:cs typeface="Helvetica Neue" charset="0"/>
            </a:endParaRPr>
          </a:p>
          <a:p>
            <a:r>
              <a:rPr lang="en-US" sz="2000" dirty="0">
                <a:latin typeface="Helvetica Neue" charset="0"/>
                <a:cs typeface="Helvetica Neue" charset="0"/>
              </a:rPr>
              <a:t>Metals and organic contaminants (lead, copper, benzene, PCBs, hexavalent chromium)</a:t>
            </a:r>
          </a:p>
          <a:p>
            <a:endParaRPr lang="en-US" sz="2000" dirty="0">
              <a:latin typeface="Helvetica Neue" charset="0"/>
              <a:cs typeface="Helvetica Neue" charset="0"/>
            </a:endParaRPr>
          </a:p>
          <a:p>
            <a:r>
              <a:rPr lang="en-US" sz="2000" dirty="0">
                <a:latin typeface="Helvetica Neue" charset="0"/>
                <a:cs typeface="Helvetica Neue" charset="0"/>
              </a:rPr>
              <a:t>Emerging contaminants (pharmaceuticals, synthetic hormones, flame retardants)</a:t>
            </a:r>
          </a:p>
        </p:txBody>
      </p:sp>
      <p:sp>
        <p:nvSpPr>
          <p:cNvPr id="56322"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Science: Assessing Water Quality</a:t>
            </a:r>
          </a:p>
        </p:txBody>
      </p:sp>
      <p:pic>
        <p:nvPicPr>
          <p:cNvPr id="563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100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906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p:cNvSpPr txBox="1">
            <a:spLocks noChangeArrowheads="1"/>
          </p:cNvSpPr>
          <p:nvPr/>
        </p:nvSpPr>
        <p:spPr bwMode="auto">
          <a:xfrm>
            <a:off x="381000" y="6324600"/>
            <a:ext cx="845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Sampling macro-invertebrate benthos in the </a:t>
            </a:r>
            <a:r>
              <a:rPr lang="en-US" altLang="ja-JP" sz="1600">
                <a:latin typeface="Helvetica Neue" charset="0"/>
                <a:cs typeface="Helvetica Neue" charset="0"/>
              </a:rPr>
              <a:t>North Branch (May 2010)  </a:t>
            </a:r>
            <a:endParaRPr lang="en-US" sz="1600">
              <a:latin typeface="Helvetica Neue" charset="0"/>
              <a:cs typeface="Helvetica Neue" charset="0"/>
            </a:endParaRPr>
          </a:p>
        </p:txBody>
      </p:sp>
      <p:pic>
        <p:nvPicPr>
          <p:cNvPr id="58370" name="Picture Placeholder 4" descr="R1-12com.jpg"/>
          <p:cNvPicPr>
            <a:picLocks noGrp="1" noChangeAspect="1"/>
          </p:cNvPicPr>
          <p:nvPr>
            <p:ph/>
          </p:nvPr>
        </p:nvPicPr>
        <p:blipFill>
          <a:blip r:embed="rId3">
            <a:extLst>
              <a:ext uri="{28A0092B-C50C-407E-A947-70E740481C1C}">
                <a14:useLocalDpi xmlns:a14="http://schemas.microsoft.com/office/drawing/2010/main" val="0"/>
              </a:ext>
            </a:extLst>
          </a:blip>
          <a:srcRect l="2200" r="2200"/>
          <a:stretch>
            <a:fillRect/>
          </a:stretch>
        </p:blipFill>
        <p:spPr>
          <a:xfrm>
            <a:off x="685800" y="790575"/>
            <a:ext cx="7772400" cy="5486400"/>
          </a:xfrm>
        </p:spPr>
      </p:pic>
      <p:sp>
        <p:nvSpPr>
          <p:cNvPr id="58371"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Science: Assessing Water Quality</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533400" y="6324600"/>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Identifying macro-invertebrates from the </a:t>
            </a:r>
            <a:r>
              <a:rPr lang="en-US" altLang="ja-JP" sz="1600">
                <a:latin typeface="Helvetica Neue" charset="0"/>
                <a:cs typeface="Helvetica Neue" charset="0"/>
              </a:rPr>
              <a:t>North Branch (May 2010)  </a:t>
            </a:r>
            <a:endParaRPr lang="en-US" sz="1600">
              <a:latin typeface="Helvetica Neue" charset="0"/>
              <a:cs typeface="Helvetica Neue" charset="0"/>
            </a:endParaRPr>
          </a:p>
        </p:txBody>
      </p:sp>
      <p:pic>
        <p:nvPicPr>
          <p:cNvPr id="60418" name="Picture Placeholder 4" descr="R1-10com.jpg"/>
          <p:cNvPicPr>
            <a:picLocks noGrp="1" noChangeAspect="1"/>
          </p:cNvPicPr>
          <p:nvPr>
            <p:ph/>
          </p:nvPr>
        </p:nvPicPr>
        <p:blipFill>
          <a:blip r:embed="rId3">
            <a:extLst>
              <a:ext uri="{28A0092B-C50C-407E-A947-70E740481C1C}">
                <a14:useLocalDpi xmlns:a14="http://schemas.microsoft.com/office/drawing/2010/main" val="0"/>
              </a:ext>
            </a:extLst>
          </a:blip>
          <a:srcRect l="2200" r="2200"/>
          <a:stretch>
            <a:fillRect/>
          </a:stretch>
        </p:blipFill>
        <p:spPr>
          <a:xfrm>
            <a:off x="685800" y="731838"/>
            <a:ext cx="7772400" cy="5486400"/>
          </a:xfrm>
        </p:spPr>
      </p:pic>
      <p:sp>
        <p:nvSpPr>
          <p:cNvPr id="60419"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Science: Assessing Water Quality</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Lugo with carp.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3" y="1341438"/>
            <a:ext cx="2859087"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1" descr="Bighead car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2"/>
          <p:cNvSpPr txBox="1">
            <a:spLocks noChangeArrowheads="1"/>
          </p:cNvSpPr>
          <p:nvPr/>
        </p:nvSpPr>
        <p:spPr bwMode="auto">
          <a:xfrm>
            <a:off x="3944938" y="4953000"/>
            <a:ext cx="5181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dirty="0"/>
              <a:t>Left</a:t>
            </a:r>
            <a:r>
              <a:rPr lang="en-US" sz="1800" dirty="0"/>
              <a:t>: RU senior SUST major Kristina Lugo catches a Common Carp from her secret spot on the North </a:t>
            </a:r>
            <a:r>
              <a:rPr lang="en-US" sz="1800" dirty="0" smtClean="0"/>
              <a:t>Branch of the Chicago River</a:t>
            </a:r>
            <a:endParaRPr lang="en-US" sz="1800" dirty="0"/>
          </a:p>
          <a:p>
            <a:endParaRPr lang="en-US" sz="1800" dirty="0"/>
          </a:p>
          <a:p>
            <a:r>
              <a:rPr lang="en-US" sz="1800" b="1" dirty="0"/>
              <a:t>Above</a:t>
            </a:r>
            <a:r>
              <a:rPr lang="en-US" sz="1800" dirty="0"/>
              <a:t>: a Bighead Carp from the Illinois River</a:t>
            </a:r>
          </a:p>
        </p:txBody>
      </p:sp>
      <p:sp>
        <p:nvSpPr>
          <p:cNvPr id="62468" name="Title 1"/>
          <p:cNvSpPr txBox="1">
            <a:spLocks/>
          </p:cNvSpPr>
          <p:nvPr/>
        </p:nvSpPr>
        <p:spPr bwMode="auto">
          <a:xfrm>
            <a:off x="533400" y="152400"/>
            <a:ext cx="830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latin typeface="Helvetica Neue" charset="0"/>
                <a:cs typeface="Helvetica Neue" charset="0"/>
              </a:rPr>
              <a:t>Biodiversity Meets Policy: </a:t>
            </a:r>
          </a:p>
          <a:p>
            <a:pPr algn="ctr">
              <a:spcBef>
                <a:spcPct val="20000"/>
              </a:spcBef>
            </a:pPr>
            <a:r>
              <a:rPr lang="en-US" sz="2800" b="1" dirty="0">
                <a:latin typeface="Helvetica Neue" charset="0"/>
                <a:cs typeface="Helvetica Neue" charset="0"/>
              </a:rPr>
              <a:t>Asian Carp, the River, &amp; the Great Lakes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Asian Carp in US wat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2713"/>
            <a:ext cx="8831263"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4"/>
          <p:cNvSpPr txBox="1">
            <a:spLocks noChangeArrowheads="1"/>
          </p:cNvSpPr>
          <p:nvPr/>
        </p:nvSpPr>
        <p:spPr bwMode="auto">
          <a:xfrm>
            <a:off x="152400" y="5915025"/>
            <a:ext cx="8839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latin typeface="+mn-lt"/>
              </a:rPr>
              <a:t>Since their introduction to the US in the 1970s, </a:t>
            </a:r>
            <a:r>
              <a:rPr lang="en-US" sz="1800" dirty="0" smtClean="0">
                <a:latin typeface="+mn-lt"/>
              </a:rPr>
              <a:t>Asian </a:t>
            </a:r>
            <a:r>
              <a:rPr lang="en-US" sz="1800" dirty="0" smtClean="0">
                <a:latin typeface="+mn-lt"/>
              </a:rPr>
              <a:t>Carp have become widespread </a:t>
            </a:r>
            <a:r>
              <a:rPr lang="en-US" sz="1800" dirty="0" smtClean="0">
                <a:latin typeface="+mn-lt"/>
              </a:rPr>
              <a:t/>
            </a:r>
            <a:br>
              <a:rPr lang="en-US" sz="1800" dirty="0" smtClean="0">
                <a:latin typeface="+mn-lt"/>
              </a:rPr>
            </a:br>
            <a:r>
              <a:rPr lang="en-US" sz="1800" dirty="0" smtClean="0">
                <a:latin typeface="+mn-lt"/>
              </a:rPr>
              <a:t>within </a:t>
            </a:r>
            <a:r>
              <a:rPr lang="en-US" sz="1800" dirty="0" smtClean="0">
                <a:latin typeface="+mn-lt"/>
              </a:rPr>
              <a:t>the Mississippi, Missouri, and Ohio River basins. </a:t>
            </a:r>
            <a:r>
              <a:rPr lang="en-US" sz="1800" dirty="0" smtClean="0">
                <a:latin typeface="+mn-lt"/>
              </a:rPr>
              <a:t/>
            </a:r>
            <a:br>
              <a:rPr lang="en-US" sz="1800" dirty="0" smtClean="0">
                <a:latin typeface="+mn-lt"/>
              </a:rPr>
            </a:br>
            <a:r>
              <a:rPr lang="en-US" sz="1800" dirty="0" smtClean="0">
                <a:latin typeface="+mn-lt"/>
              </a:rPr>
              <a:t>Chicago </a:t>
            </a:r>
            <a:r>
              <a:rPr lang="en-US" sz="1800" dirty="0" smtClean="0">
                <a:latin typeface="+mn-lt"/>
              </a:rPr>
              <a:t>is the gateway to the Great Lakes watershed. </a:t>
            </a:r>
            <a:r>
              <a:rPr lang="en-US" sz="1800" dirty="0" smtClean="0">
                <a:latin typeface="+mn-lt"/>
              </a:rPr>
              <a:t>(</a:t>
            </a:r>
            <a:r>
              <a:rPr lang="en-US" sz="1800" dirty="0" smtClean="0">
                <a:latin typeface="+mn-lt"/>
              </a:rPr>
              <a:t>Map: NPR)</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
          <p:cNvSpPr>
            <a:spLocks noGrp="1"/>
          </p:cNvSpPr>
          <p:nvPr>
            <p:ph idx="1"/>
          </p:nvPr>
        </p:nvSpPr>
        <p:spPr>
          <a:xfrm>
            <a:off x="228600" y="1066800"/>
            <a:ext cx="5029200" cy="5364163"/>
          </a:xfrm>
        </p:spPr>
        <p:txBody>
          <a:bodyPr/>
          <a:lstStyle/>
          <a:p>
            <a:r>
              <a:rPr lang="en-US" sz="1800" dirty="0">
                <a:latin typeface="Helvetica Neue" charset="0"/>
                <a:cs typeface="Helvetica Neue" charset="0"/>
              </a:rPr>
              <a:t>The </a:t>
            </a:r>
            <a:r>
              <a:rPr lang="en-US" sz="1800" b="1" dirty="0">
                <a:latin typeface="Helvetica Neue" charset="0"/>
                <a:cs typeface="Helvetica Neue" charset="0"/>
              </a:rPr>
              <a:t>Silver and Bighead Carp</a:t>
            </a:r>
            <a:r>
              <a:rPr lang="en-US" sz="1800" dirty="0">
                <a:latin typeface="Helvetica Neue" charset="0"/>
                <a:cs typeface="Helvetica Neue" charset="0"/>
              </a:rPr>
              <a:t> are non-native species introduced in the US to control algal growth in aquaculture ponds in the 1970s</a:t>
            </a:r>
          </a:p>
          <a:p>
            <a:r>
              <a:rPr lang="en-US" sz="1800" dirty="0">
                <a:latin typeface="Helvetica Neue" charset="0"/>
                <a:cs typeface="Helvetica Neue" charset="0"/>
              </a:rPr>
              <a:t>They </a:t>
            </a:r>
            <a:r>
              <a:rPr lang="en-US" sz="1800" b="1" dirty="0">
                <a:latin typeface="Helvetica Neue" charset="0"/>
                <a:cs typeface="Helvetica Neue" charset="0"/>
              </a:rPr>
              <a:t>escaped confinement </a:t>
            </a:r>
            <a:r>
              <a:rPr lang="en-US" sz="1800" dirty="0">
                <a:latin typeface="Helvetica Neue" charset="0"/>
                <a:cs typeface="Helvetica Neue" charset="0"/>
              </a:rPr>
              <a:t>and have spread rapidly throughout the Mississippi River basin during the 1990s and 2000s</a:t>
            </a:r>
          </a:p>
          <a:p>
            <a:r>
              <a:rPr lang="en-US" sz="1800" dirty="0">
                <a:latin typeface="Helvetica Neue" charset="0"/>
                <a:cs typeface="Helvetica Neue" charset="0"/>
              </a:rPr>
              <a:t>These </a:t>
            </a:r>
            <a:r>
              <a:rPr lang="en-US" sz="1800" b="1" dirty="0">
                <a:latin typeface="Helvetica Neue" charset="0"/>
                <a:cs typeface="Helvetica Neue" charset="0"/>
              </a:rPr>
              <a:t>fast-growing species </a:t>
            </a:r>
            <a:r>
              <a:rPr lang="en-US" sz="1800" dirty="0">
                <a:latin typeface="Helvetica Neue" charset="0"/>
                <a:cs typeface="Helvetica Neue" charset="0"/>
              </a:rPr>
              <a:t>grow rapidly to a large size (50+ </a:t>
            </a:r>
            <a:r>
              <a:rPr lang="en-US" sz="1800" dirty="0" err="1">
                <a:latin typeface="Helvetica Neue" charset="0"/>
                <a:cs typeface="Helvetica Neue" charset="0"/>
              </a:rPr>
              <a:t>lbs</a:t>
            </a:r>
            <a:r>
              <a:rPr lang="en-US" sz="1800" dirty="0">
                <a:latin typeface="Helvetica Neue" charset="0"/>
                <a:cs typeface="Helvetica Neue" charset="0"/>
              </a:rPr>
              <a:t>) and consume up to 40% of their body weight in plankton per day; they also reproduce rapidly</a:t>
            </a:r>
          </a:p>
          <a:p>
            <a:r>
              <a:rPr lang="en-US" sz="1800" b="1" dirty="0">
                <a:latin typeface="Helvetica Neue" charset="0"/>
                <a:cs typeface="Helvetica Neue" charset="0"/>
              </a:rPr>
              <a:t>Environmental impacts</a:t>
            </a:r>
            <a:r>
              <a:rPr lang="en-US" sz="1800" dirty="0">
                <a:latin typeface="Helvetica Neue" charset="0"/>
                <a:cs typeface="Helvetica Neue" charset="0"/>
              </a:rPr>
              <a:t> include disruption of food </a:t>
            </a:r>
            <a:r>
              <a:rPr lang="en-US" sz="1800" dirty="0" smtClean="0">
                <a:latin typeface="Helvetica Neue" charset="0"/>
                <a:cs typeface="Helvetica Neue" charset="0"/>
              </a:rPr>
              <a:t>chain, </a:t>
            </a:r>
            <a:r>
              <a:rPr lang="en-US" sz="1800" dirty="0">
                <a:latin typeface="Helvetica Neue" charset="0"/>
                <a:cs typeface="Helvetica Neue" charset="0"/>
              </a:rPr>
              <a:t>displacement of native fish species, </a:t>
            </a:r>
            <a:r>
              <a:rPr lang="en-US" sz="1800" dirty="0" smtClean="0">
                <a:latin typeface="Helvetica Neue" charset="0"/>
                <a:cs typeface="Helvetica Neue" charset="0"/>
              </a:rPr>
              <a:t>danger </a:t>
            </a:r>
            <a:r>
              <a:rPr lang="en-US" sz="1800" dirty="0">
                <a:latin typeface="Helvetica Neue" charset="0"/>
                <a:cs typeface="Helvetica Neue" charset="0"/>
              </a:rPr>
              <a:t>to boaters (the silver carp jump when disturbed)</a:t>
            </a:r>
          </a:p>
          <a:p>
            <a:r>
              <a:rPr lang="en-US" sz="1800" b="1" dirty="0">
                <a:latin typeface="Helvetica Neue" charset="0"/>
                <a:cs typeface="Helvetica Neue" charset="0"/>
              </a:rPr>
              <a:t>Current crisis</a:t>
            </a:r>
            <a:r>
              <a:rPr lang="en-US" sz="1800" dirty="0">
                <a:latin typeface="Helvetica Neue" charset="0"/>
                <a:cs typeface="Helvetica Neue" charset="0"/>
              </a:rPr>
              <a:t>: the impending invasion of Asian Carp into the Great Lakes watershed via the Chicago and Calumet Rivers</a:t>
            </a:r>
          </a:p>
        </p:txBody>
      </p:sp>
      <p:pic>
        <p:nvPicPr>
          <p:cNvPr id="65538" name="Picture 4" descr="Asian car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19200"/>
            <a:ext cx="32004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txBox="1">
            <a:spLocks/>
          </p:cNvSpPr>
          <p:nvPr/>
        </p:nvSpPr>
        <p:spPr>
          <a:xfrm>
            <a:off x="5105400" y="6172200"/>
            <a:ext cx="4064000" cy="423863"/>
          </a:xfrm>
          <a:prstGeom prst="rect">
            <a:avLst/>
          </a:prstGeom>
        </p:spPr>
        <p:txBody>
          <a:bodyPr/>
          <a:lstStyle/>
          <a:p>
            <a:pPr marL="342900" indent="-342900" algn="ctr" fontAlgn="auto">
              <a:spcBef>
                <a:spcPct val="20000"/>
              </a:spcBef>
              <a:spcAft>
                <a:spcPts val="0"/>
              </a:spcAft>
              <a:defRPr/>
            </a:pPr>
            <a:r>
              <a:rPr lang="en-US" sz="1600" dirty="0">
                <a:latin typeface="Helvetica Neue"/>
                <a:ea typeface="+mn-ea"/>
                <a:cs typeface="Helvetica Neue"/>
              </a:rPr>
              <a:t>Photo: </a:t>
            </a:r>
            <a:r>
              <a:rPr lang="en-US" sz="1600" dirty="0">
                <a:latin typeface="Helvetica Neue"/>
                <a:ea typeface="+mn-ea"/>
                <a:cs typeface="Helvetica Neue"/>
              </a:rPr>
              <a:t>Great </a:t>
            </a:r>
            <a:r>
              <a:rPr lang="en-US" sz="1600" dirty="0">
                <a:latin typeface="Helvetica Neue"/>
                <a:ea typeface="+mn-ea"/>
                <a:cs typeface="Helvetica Neue"/>
              </a:rPr>
              <a:t>Lakes Fisheries Commission</a:t>
            </a:r>
          </a:p>
        </p:txBody>
      </p:sp>
      <p:sp>
        <p:nvSpPr>
          <p:cNvPr id="65540" name="Title 1"/>
          <p:cNvSpPr txBox="1">
            <a:spLocks/>
          </p:cNvSpPr>
          <p:nvPr/>
        </p:nvSpPr>
        <p:spPr bwMode="auto">
          <a:xfrm>
            <a:off x="533400" y="152400"/>
            <a:ext cx="830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Policy: Asian Carp, the River, &amp; the Great Lakes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Placeholder 6" descr="Leaping carp.jpg"/>
          <p:cNvPicPr>
            <a:picLocks noGrp="1" noChangeAspect="1"/>
          </p:cNvPicPr>
          <p:nvPr>
            <p:ph type="pic" idx="1"/>
          </p:nvPr>
        </p:nvPicPr>
        <p:blipFill>
          <a:blip r:embed="rId2">
            <a:extLst>
              <a:ext uri="{28A0092B-C50C-407E-A947-70E740481C1C}">
                <a14:useLocalDpi xmlns:a14="http://schemas.microsoft.com/office/drawing/2010/main" val="0"/>
              </a:ext>
            </a:extLst>
          </a:blip>
          <a:srcRect t="311" b="311"/>
          <a:stretch>
            <a:fillRect/>
          </a:stretch>
        </p:blipFill>
        <p:spPr>
          <a:xfrm>
            <a:off x="762000" y="228600"/>
            <a:ext cx="7666038" cy="5749925"/>
          </a:xfrm>
        </p:spPr>
      </p:pic>
      <p:sp>
        <p:nvSpPr>
          <p:cNvPr id="66562" name="Text Placeholder 5"/>
          <p:cNvSpPr>
            <a:spLocks noGrp="1"/>
          </p:cNvSpPr>
          <p:nvPr>
            <p:ph type="body" sz="half" idx="2"/>
          </p:nvPr>
        </p:nvSpPr>
        <p:spPr>
          <a:xfrm>
            <a:off x="304800" y="5961063"/>
            <a:ext cx="8686800" cy="998537"/>
          </a:xfrm>
        </p:spPr>
        <p:txBody>
          <a:bodyPr/>
          <a:lstStyle/>
          <a:p>
            <a:pPr algn="ctr"/>
            <a:r>
              <a:rPr lang="en-US" sz="1600" dirty="0">
                <a:latin typeface="Helvetica Neue" charset="0"/>
                <a:cs typeface="Helvetica Neue" charset="0"/>
              </a:rPr>
              <a:t>Silver Carp leaping from the Illinois River, where they are very numerous along with Bighead Carp.  Such behavior poses a significant boating hazard. </a:t>
            </a:r>
            <a:br>
              <a:rPr lang="en-US" sz="1600" dirty="0">
                <a:latin typeface="Helvetica Neue" charset="0"/>
                <a:cs typeface="Helvetica Neue" charset="0"/>
              </a:rPr>
            </a:br>
            <a:r>
              <a:rPr lang="en-US" sz="1600" dirty="0">
                <a:latin typeface="Helvetica Neue" charset="0"/>
                <a:cs typeface="Helvetica Neue" charset="0"/>
              </a:rPr>
              <a:t>(Photo: Great Lakes Fisheries Commission)</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Carp hitting 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913" y="228600"/>
            <a:ext cx="839628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2"/>
          <p:cNvSpPr txBox="1">
            <a:spLocks noChangeArrowheads="1"/>
          </p:cNvSpPr>
          <p:nvPr/>
        </p:nvSpPr>
        <p:spPr bwMode="auto">
          <a:xfrm>
            <a:off x="228600" y="6175375"/>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600">
                <a:latin typeface="Helvetica Neue" charset="0"/>
                <a:cs typeface="Helvetica Neue" charset="0"/>
              </a:rPr>
              <a:t>Watch yourself: bow-hunter on the Illinois River being hit by a silver carp (photo: </a:t>
            </a:r>
            <a:r>
              <a:rPr lang="en-US" sz="1600" i="1">
                <a:latin typeface="Helvetica Neue" charset="0"/>
                <a:cs typeface="Helvetica Neue" charset="0"/>
              </a:rPr>
              <a:t>Daily Mail</a:t>
            </a:r>
            <a:r>
              <a:rPr lang="en-US" sz="1600">
                <a:latin typeface="Helvetica Neue" charset="0"/>
                <a:cs typeface="Helvetica Neue" charset="0"/>
              </a:rPr>
              <a:t>, UK). Asian Carp are now being harvested for sport and commercial processing in Illinois.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Maps of water flow in Chgo - Milw Jrnl-S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0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2"/>
          <p:cNvSpPr txBox="1">
            <a:spLocks noChangeArrowheads="1"/>
          </p:cNvSpPr>
          <p:nvPr/>
        </p:nvSpPr>
        <p:spPr bwMode="auto">
          <a:xfrm>
            <a:off x="152400" y="58674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600">
                <a:latin typeface="Helvetica Neue" charset="0"/>
                <a:cs typeface="Helvetica Neue" charset="0"/>
              </a:rPr>
              <a:t>These maps from the Great Lakes Fisheries Commission show the pre-1900 hydrology of the Chicago-area waterways; note the continental divide. The right map shows current flows, location of locks and water treatment plants, and A. carp sightings as of summer 2010.</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533400" y="6324600"/>
            <a:ext cx="815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charset="0"/>
                <a:cs typeface="Helvetica" charset="0"/>
              </a:rPr>
              <a:t>Postcard depiction of the mouth of the Chicago River</a:t>
            </a:r>
          </a:p>
        </p:txBody>
      </p:sp>
      <p:pic>
        <p:nvPicPr>
          <p:cNvPr id="204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87413"/>
            <a:ext cx="8037513"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a:xfrm>
            <a:off x="1066800" y="152400"/>
            <a:ext cx="7086600" cy="533400"/>
          </a:xfrm>
        </p:spPr>
        <p:txBody>
          <a:bodyPr/>
          <a:lstStyle/>
          <a:p>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4"/>
          <p:cNvSpPr txBox="1">
            <a:spLocks noChangeArrowheads="1"/>
          </p:cNvSpPr>
          <p:nvPr/>
        </p:nvSpPr>
        <p:spPr bwMode="auto">
          <a:xfrm>
            <a:off x="457200" y="3886200"/>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latin typeface="Helvetica Neue" charset="0"/>
                <a:cs typeface="Helvetica Neue" charset="0"/>
              </a:rPr>
              <a:t>Sea Lamprey</a:t>
            </a:r>
          </a:p>
          <a:p>
            <a:pPr eaLnBrk="1" hangingPunct="1"/>
            <a:r>
              <a:rPr lang="en-US" sz="1600" i="1">
                <a:latin typeface="Helvetica Neue" charset="0"/>
                <a:cs typeface="Helvetica Neue" charset="0"/>
              </a:rPr>
              <a:t>Petromyzon marinus</a:t>
            </a:r>
          </a:p>
          <a:p>
            <a:pPr eaLnBrk="1" hangingPunct="1"/>
            <a:endParaRPr lang="en-US" sz="1600" i="1">
              <a:latin typeface="Helvetica Neue" charset="0"/>
              <a:cs typeface="Helvetica Neue" charset="0"/>
            </a:endParaRPr>
          </a:p>
          <a:p>
            <a:pPr eaLnBrk="1" hangingPunct="1"/>
            <a:r>
              <a:rPr lang="en-US" sz="1600" b="1">
                <a:latin typeface="Helvetica Neue" charset="0"/>
                <a:cs typeface="Helvetica Neue" charset="0"/>
              </a:rPr>
              <a:t>Origin</a:t>
            </a:r>
            <a:r>
              <a:rPr lang="en-US" sz="1600">
                <a:latin typeface="Helvetica Neue" charset="0"/>
                <a:cs typeface="Helvetica Neue" charset="0"/>
              </a:rPr>
              <a:t>:  Atlantic ocean</a:t>
            </a:r>
          </a:p>
          <a:p>
            <a:pPr eaLnBrk="1" hangingPunct="1"/>
            <a:r>
              <a:rPr lang="en-US" sz="1600" b="1">
                <a:latin typeface="Helvetica Neue" charset="0"/>
                <a:cs typeface="Helvetica Neue" charset="0"/>
              </a:rPr>
              <a:t>Introduced</a:t>
            </a:r>
            <a:r>
              <a:rPr lang="en-US" sz="1600">
                <a:latin typeface="Helvetica Neue" charset="0"/>
                <a:cs typeface="Helvetica Neue" charset="0"/>
              </a:rPr>
              <a:t>:  1835 (Lake Ontario)</a:t>
            </a:r>
          </a:p>
          <a:p>
            <a:pPr eaLnBrk="1" hangingPunct="1"/>
            <a:r>
              <a:rPr lang="en-US" sz="1600" b="1">
                <a:latin typeface="Helvetica Neue" charset="0"/>
                <a:cs typeface="Helvetica Neue" charset="0"/>
              </a:rPr>
              <a:t>Impacts</a:t>
            </a:r>
            <a:r>
              <a:rPr lang="en-US" sz="1600">
                <a:latin typeface="Helvetica Neue" charset="0"/>
                <a:cs typeface="Helvetica Neue" charset="0"/>
              </a:rPr>
              <a:t>:  Parasite on fish; devastation of whitefish, lake trout, chub in </a:t>
            </a:r>
            <a:r>
              <a:rPr lang="ja-JP" altLang="en-US" sz="1600">
                <a:latin typeface="Helvetica Neue" charset="0"/>
                <a:cs typeface="Helvetica Neue" charset="0"/>
              </a:rPr>
              <a:t>‘</a:t>
            </a:r>
            <a:r>
              <a:rPr lang="en-US" altLang="ja-JP" sz="1600">
                <a:latin typeface="Helvetica Neue" charset="0"/>
                <a:cs typeface="Helvetica Neue" charset="0"/>
              </a:rPr>
              <a:t>40s and </a:t>
            </a:r>
            <a:r>
              <a:rPr lang="ja-JP" altLang="en-US" sz="1600">
                <a:latin typeface="Helvetica Neue" charset="0"/>
                <a:cs typeface="Helvetica Neue" charset="0"/>
              </a:rPr>
              <a:t>‘</a:t>
            </a:r>
            <a:r>
              <a:rPr lang="en-US" altLang="ja-JP" sz="1600">
                <a:latin typeface="Helvetica Neue" charset="0"/>
                <a:cs typeface="Helvetica Neue" charset="0"/>
              </a:rPr>
              <a:t>50s; in all the Great Lakes, esp. Huron</a:t>
            </a:r>
          </a:p>
          <a:p>
            <a:pPr eaLnBrk="1" hangingPunct="1"/>
            <a:r>
              <a:rPr lang="en-US" sz="1600" b="1">
                <a:latin typeface="Helvetica Neue" charset="0"/>
                <a:cs typeface="Helvetica Neue" charset="0"/>
              </a:rPr>
              <a:t>Costs</a:t>
            </a:r>
            <a:r>
              <a:rPr lang="en-US" sz="1600">
                <a:latin typeface="Helvetica Neue" charset="0"/>
                <a:cs typeface="Helvetica Neue" charset="0"/>
              </a:rPr>
              <a:t>:  $13 million / year for control  </a:t>
            </a:r>
          </a:p>
        </p:txBody>
      </p:sp>
      <p:sp>
        <p:nvSpPr>
          <p:cNvPr id="69634" name="TextBox 6"/>
          <p:cNvSpPr txBox="1">
            <a:spLocks noChangeArrowheads="1"/>
          </p:cNvSpPr>
          <p:nvPr/>
        </p:nvSpPr>
        <p:spPr bwMode="auto">
          <a:xfrm>
            <a:off x="5029200" y="3886200"/>
            <a:ext cx="4114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latin typeface="Helvetica Neue" charset="0"/>
                <a:cs typeface="Helvetica Neue" charset="0"/>
              </a:rPr>
              <a:t>Zebra Mussel</a:t>
            </a:r>
          </a:p>
          <a:p>
            <a:pPr eaLnBrk="1" hangingPunct="1"/>
            <a:r>
              <a:rPr lang="en-US" sz="1600" i="1">
                <a:latin typeface="Helvetica Neue" charset="0"/>
                <a:cs typeface="Helvetica Neue" charset="0"/>
              </a:rPr>
              <a:t>Dreissena polymorpha</a:t>
            </a:r>
            <a:r>
              <a:rPr lang="en-US" sz="1600">
                <a:latin typeface="Helvetica Neue" charset="0"/>
                <a:cs typeface="Helvetica Neue" charset="0"/>
              </a:rPr>
              <a:t> </a:t>
            </a:r>
          </a:p>
          <a:p>
            <a:pPr eaLnBrk="1" hangingPunct="1"/>
            <a:endParaRPr lang="en-US" sz="1600" i="1">
              <a:latin typeface="Helvetica Neue" charset="0"/>
              <a:cs typeface="Helvetica Neue" charset="0"/>
            </a:endParaRPr>
          </a:p>
          <a:p>
            <a:pPr eaLnBrk="1" hangingPunct="1"/>
            <a:r>
              <a:rPr lang="en-US" sz="1600" b="1">
                <a:latin typeface="Helvetica Neue" charset="0"/>
                <a:cs typeface="Helvetica Neue" charset="0"/>
              </a:rPr>
              <a:t>Origin</a:t>
            </a:r>
            <a:r>
              <a:rPr lang="en-US" sz="1600">
                <a:latin typeface="Helvetica Neue" charset="0"/>
                <a:cs typeface="Helvetica Neue" charset="0"/>
              </a:rPr>
              <a:t>:  Caspian Sea</a:t>
            </a:r>
          </a:p>
          <a:p>
            <a:pPr eaLnBrk="1" hangingPunct="1"/>
            <a:r>
              <a:rPr lang="en-US" sz="1600" b="1">
                <a:latin typeface="Helvetica Neue" charset="0"/>
                <a:cs typeface="Helvetica Neue" charset="0"/>
              </a:rPr>
              <a:t>Introduced</a:t>
            </a:r>
            <a:r>
              <a:rPr lang="en-US" sz="1600">
                <a:latin typeface="Helvetica Neue" charset="0"/>
                <a:cs typeface="Helvetica Neue" charset="0"/>
              </a:rPr>
              <a:t>:   1988</a:t>
            </a:r>
          </a:p>
          <a:p>
            <a:pPr eaLnBrk="1" hangingPunct="1"/>
            <a:r>
              <a:rPr lang="en-US" sz="1600" b="1">
                <a:latin typeface="Helvetica Neue" charset="0"/>
                <a:cs typeface="Helvetica Neue" charset="0"/>
              </a:rPr>
              <a:t>Impacts</a:t>
            </a:r>
            <a:r>
              <a:rPr lang="en-US" sz="1600">
                <a:latin typeface="Helvetica Neue" charset="0"/>
                <a:cs typeface="Helvetica Neue" charset="0"/>
              </a:rPr>
              <a:t>:  Displacement of native clams and mussels; clogging of water intake pipes; has spread to all GLs, Mississippi River, and inland lakes</a:t>
            </a:r>
          </a:p>
          <a:p>
            <a:pPr eaLnBrk="1" hangingPunct="1"/>
            <a:r>
              <a:rPr lang="en-US" sz="1600" b="1">
                <a:latin typeface="Helvetica Neue" charset="0"/>
                <a:cs typeface="Helvetica Neue" charset="0"/>
              </a:rPr>
              <a:t>Costs</a:t>
            </a:r>
            <a:r>
              <a:rPr lang="en-US" sz="1600">
                <a:latin typeface="Helvetica Neue" charset="0"/>
                <a:cs typeface="Helvetica Neue" charset="0"/>
              </a:rPr>
              <a:t>:   Several hundred million $ / year</a:t>
            </a:r>
          </a:p>
        </p:txBody>
      </p:sp>
      <p:pic>
        <p:nvPicPr>
          <p:cNvPr id="69635" name="Picture 8" descr="alampreyontrou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37338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9" descr="zebra musse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19200"/>
            <a:ext cx="35814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itle 1"/>
          <p:cNvSpPr txBox="1">
            <a:spLocks/>
          </p:cNvSpPr>
          <p:nvPr/>
        </p:nvSpPr>
        <p:spPr bwMode="auto">
          <a:xfrm>
            <a:off x="533400" y="152400"/>
            <a:ext cx="830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Invasive Species of the Great Lakes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Placeholder 2"/>
          <p:cNvSpPr>
            <a:spLocks noGrp="1"/>
          </p:cNvSpPr>
          <p:nvPr>
            <p:ph type="body" idx="1"/>
          </p:nvPr>
        </p:nvSpPr>
        <p:spPr>
          <a:xfrm>
            <a:off x="914400" y="990600"/>
            <a:ext cx="2514600" cy="457200"/>
          </a:xfrm>
        </p:spPr>
        <p:txBody>
          <a:bodyPr/>
          <a:lstStyle/>
          <a:p>
            <a:r>
              <a:rPr lang="en-US" dirty="0">
                <a:solidFill>
                  <a:srgbClr val="000090"/>
                </a:solidFill>
                <a:latin typeface="Helvetica Neue" charset="0"/>
                <a:cs typeface="Helvetica Neue" charset="0"/>
              </a:rPr>
              <a:t>State vs. State</a:t>
            </a:r>
          </a:p>
        </p:txBody>
      </p:sp>
      <p:sp>
        <p:nvSpPr>
          <p:cNvPr id="70658" name="Text Placeholder 4"/>
          <p:cNvSpPr>
            <a:spLocks noGrp="1"/>
          </p:cNvSpPr>
          <p:nvPr>
            <p:ph type="body" sz="quarter" idx="3"/>
          </p:nvPr>
        </p:nvSpPr>
        <p:spPr>
          <a:xfrm>
            <a:off x="4572000" y="930275"/>
            <a:ext cx="4191000" cy="487363"/>
          </a:xfrm>
        </p:spPr>
        <p:txBody>
          <a:bodyPr/>
          <a:lstStyle/>
          <a:p>
            <a:pPr algn="ctr"/>
            <a:r>
              <a:rPr lang="en-US" dirty="0">
                <a:solidFill>
                  <a:srgbClr val="800000"/>
                </a:solidFill>
                <a:latin typeface="Helvetica Neue" charset="0"/>
                <a:cs typeface="Helvetica Neue" charset="0"/>
              </a:rPr>
              <a:t>Environment vs. Industry</a:t>
            </a:r>
          </a:p>
        </p:txBody>
      </p:sp>
      <p:sp>
        <p:nvSpPr>
          <p:cNvPr id="7" name="Text Placeholder 4"/>
          <p:cNvSpPr txBox="1">
            <a:spLocks/>
          </p:cNvSpPr>
          <p:nvPr/>
        </p:nvSpPr>
        <p:spPr>
          <a:xfrm>
            <a:off x="391026" y="4134769"/>
            <a:ext cx="3276600" cy="411162"/>
          </a:xfrm>
          <a:prstGeom prst="rect">
            <a:avLst/>
          </a:prstGeom>
        </p:spPr>
        <p:txBody>
          <a:bodyPr anchor="b">
            <a:noAutofit/>
          </a:bodyPr>
          <a:lstStyle/>
          <a:p>
            <a:pPr algn="ctr" fontAlgn="auto">
              <a:spcBef>
                <a:spcPct val="20000"/>
              </a:spcBef>
              <a:spcAft>
                <a:spcPts val="0"/>
              </a:spcAft>
              <a:buFont typeface="Arial" pitchFamily="34" charset="0"/>
              <a:buNone/>
              <a:defRPr/>
            </a:pPr>
            <a:r>
              <a:rPr lang="en-US" b="1" dirty="0">
                <a:solidFill>
                  <a:schemeClr val="accent6">
                    <a:lumMod val="75000"/>
                  </a:schemeClr>
                </a:solidFill>
                <a:latin typeface="Helvetica Neue"/>
                <a:ea typeface="+mn-ea"/>
                <a:cs typeface="Helvetica Neue"/>
              </a:rPr>
              <a:t>Fishing vs. Shipping</a:t>
            </a:r>
          </a:p>
        </p:txBody>
      </p:sp>
      <p:pic>
        <p:nvPicPr>
          <p:cNvPr id="70660" name="Picture 8" descr="Barge on Calumet Ri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4178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0" descr="Fishing boa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08525"/>
            <a:ext cx="3227388"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2" descr="GreatLakesState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32004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2"/>
          <p:cNvSpPr txBox="1">
            <a:spLocks noChangeArrowheads="1"/>
          </p:cNvSpPr>
          <p:nvPr/>
        </p:nvSpPr>
        <p:spPr bwMode="auto">
          <a:xfrm>
            <a:off x="3840163" y="4081463"/>
            <a:ext cx="54102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Helvetica Neue" charset="0"/>
                <a:cs typeface="Helvetica Neue" charset="0"/>
              </a:rPr>
              <a:t>The debate about Asian Carp occurs along these three axes, which makes it particularly complex. </a:t>
            </a:r>
            <a:r>
              <a:rPr lang="en-US" sz="1800">
                <a:latin typeface="Helvetica Neue" charset="0"/>
                <a:cs typeface="Helvetica Neue" charset="0"/>
                <a:hlinkClick r:id="rId5"/>
              </a:rPr>
              <a:t>Great Lakes states have lined up against Illinois</a:t>
            </a:r>
            <a:r>
              <a:rPr lang="en-US" sz="1800">
                <a:latin typeface="Helvetica Neue" charset="0"/>
                <a:cs typeface="Helvetica Neue" charset="0"/>
              </a:rPr>
              <a:t> politically and legally to try to force the US Army Corps of Engineers to close the locks providing access to the Great Lakes from the CAWS, so far unsuccessfully. But the debate also pits different industries against one another, given the value of the GLs sport and commercial fisheries.</a:t>
            </a:r>
          </a:p>
        </p:txBody>
      </p:sp>
      <p:sp>
        <p:nvSpPr>
          <p:cNvPr id="70664" name="Title 1"/>
          <p:cNvSpPr txBox="1">
            <a:spLocks/>
          </p:cNvSpPr>
          <p:nvPr/>
        </p:nvSpPr>
        <p:spPr bwMode="auto">
          <a:xfrm>
            <a:off x="533400" y="152400"/>
            <a:ext cx="830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smtClean="0">
                <a:latin typeface="Helvetica Neue" charset="0"/>
                <a:cs typeface="Helvetica Neue" charset="0"/>
              </a:rPr>
              <a:t>Policy Debates: </a:t>
            </a:r>
            <a:r>
              <a:rPr lang="en-US" sz="2800" b="1" dirty="0">
                <a:latin typeface="Helvetica Neue" charset="0"/>
                <a:cs typeface="Helvetica Neue" charset="0"/>
              </a:rPr>
              <a:t>Asian </a:t>
            </a:r>
            <a:r>
              <a:rPr lang="en-US" sz="2800" b="1" dirty="0" smtClean="0">
                <a:latin typeface="Helvetica Neue" charset="0"/>
                <a:cs typeface="Helvetica Neue" charset="0"/>
              </a:rPr>
              <a:t>Carp Discourse</a:t>
            </a:r>
            <a:endParaRPr lang="en-US" sz="2800" b="1" dirty="0">
              <a:latin typeface="Helvetica Neue" charset="0"/>
              <a:cs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Asian carp pathways and elec barriers 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0"/>
            <a:ext cx="667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0282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8538" y="823913"/>
            <a:ext cx="7126287"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Proposed Solution: Watershed Separation</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1000"/>
          </a:blip>
          <a:stretch>
            <a:fillRect/>
          </a:stretch>
        </a:blipFill>
        <a:effectLst/>
      </p:bgPr>
    </p:bg>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533400" y="1295400"/>
            <a:ext cx="8153400" cy="4837112"/>
          </a:xfrm>
        </p:spPr>
        <p:txBody>
          <a:bodyPr/>
          <a:lstStyle/>
          <a:p>
            <a:pPr marL="0" indent="0">
              <a:buFont typeface="Arial" charset="0"/>
              <a:buNone/>
              <a:defRPr/>
            </a:pPr>
            <a:endParaRPr lang="en-US" sz="2000" dirty="0"/>
          </a:p>
          <a:p>
            <a:pPr>
              <a:defRPr/>
            </a:pPr>
            <a:r>
              <a:rPr lang="en-US" sz="2000" dirty="0" smtClean="0">
                <a:latin typeface="Helvetica Neue"/>
                <a:cs typeface="Helvetica Neue"/>
              </a:rPr>
              <a:t>The </a:t>
            </a:r>
            <a:r>
              <a:rPr lang="en-US" sz="2000" b="1" dirty="0" smtClean="0">
                <a:latin typeface="Helvetica Neue"/>
                <a:cs typeface="Helvetica Neue"/>
              </a:rPr>
              <a:t>validity </a:t>
            </a:r>
            <a:r>
              <a:rPr lang="en-US" sz="2000" b="1" dirty="0">
                <a:latin typeface="Helvetica Neue"/>
                <a:cs typeface="Helvetica Neue"/>
              </a:rPr>
              <a:t>of </a:t>
            </a:r>
            <a:r>
              <a:rPr lang="en-US" sz="2000" b="1" dirty="0">
                <a:latin typeface="Helvetica Neue"/>
                <a:cs typeface="Helvetica Neue"/>
                <a:hlinkClick r:id="rId3"/>
              </a:rPr>
              <a:t>eDNA detection </a:t>
            </a:r>
            <a:r>
              <a:rPr lang="en-US" sz="2000" b="1" dirty="0" smtClean="0">
                <a:latin typeface="Helvetica Neue"/>
                <a:cs typeface="Helvetica Neue"/>
                <a:hlinkClick r:id="rId3"/>
              </a:rPr>
              <a:t>techniques</a:t>
            </a:r>
            <a:r>
              <a:rPr lang="en-US" sz="2000" b="1" dirty="0" smtClean="0">
                <a:latin typeface="Helvetica Neue"/>
                <a:cs typeface="Helvetica Neue"/>
              </a:rPr>
              <a:t> </a:t>
            </a:r>
            <a:r>
              <a:rPr lang="en-US" sz="2000" dirty="0" smtClean="0">
                <a:latin typeface="Helvetica Neue"/>
                <a:cs typeface="Helvetica Neue"/>
              </a:rPr>
              <a:t>pioneered by David Lodge of the University of Notre Dame, which provide a cost-effective tool to detect the presence of carp in waterways</a:t>
            </a:r>
            <a:endParaRPr lang="en-US" sz="2000" dirty="0">
              <a:latin typeface="Helvetica Neue"/>
              <a:cs typeface="Helvetica Neue"/>
            </a:endParaRPr>
          </a:p>
          <a:p>
            <a:pPr>
              <a:defRPr/>
            </a:pPr>
            <a:r>
              <a:rPr lang="en-US" sz="2000" dirty="0" smtClean="0">
                <a:latin typeface="Helvetica Neue"/>
                <a:cs typeface="Helvetica Neue"/>
              </a:rPr>
              <a:t>The </a:t>
            </a:r>
            <a:r>
              <a:rPr lang="en-US" sz="2000" b="1" dirty="0" smtClean="0">
                <a:latin typeface="Helvetica Neue"/>
                <a:cs typeface="Helvetica Neue"/>
              </a:rPr>
              <a:t>experimental </a:t>
            </a:r>
            <a:r>
              <a:rPr lang="en-US" sz="2000" b="1" dirty="0">
                <a:latin typeface="Helvetica Neue"/>
                <a:cs typeface="Helvetica Neue"/>
              </a:rPr>
              <a:t>nature of </a:t>
            </a:r>
            <a:r>
              <a:rPr lang="en-US" sz="2000" b="1" dirty="0" smtClean="0">
                <a:latin typeface="Helvetica Neue"/>
                <a:cs typeface="Helvetica Neue"/>
              </a:rPr>
              <a:t>the electric barrier </a:t>
            </a:r>
            <a:r>
              <a:rPr lang="en-US" sz="2000" dirty="0" smtClean="0">
                <a:latin typeface="Helvetica Neue"/>
                <a:cs typeface="Helvetica Neue"/>
              </a:rPr>
              <a:t>at Romeoville on the Sanitary and Ship Canal, which provides no guarantee of keeping the carp at bay</a:t>
            </a:r>
            <a:endParaRPr lang="en-US" sz="2000" dirty="0">
              <a:latin typeface="Helvetica Neue"/>
              <a:cs typeface="Helvetica Neue"/>
            </a:endParaRPr>
          </a:p>
          <a:p>
            <a:pPr>
              <a:defRPr/>
            </a:pPr>
            <a:r>
              <a:rPr lang="en-US" sz="2000" dirty="0" smtClean="0">
                <a:latin typeface="Helvetica Neue"/>
                <a:cs typeface="Helvetica Neue"/>
              </a:rPr>
              <a:t>The </a:t>
            </a:r>
            <a:r>
              <a:rPr lang="en-US" sz="2000" b="1" dirty="0" smtClean="0">
                <a:latin typeface="Helvetica Neue"/>
                <a:cs typeface="Helvetica Neue"/>
              </a:rPr>
              <a:t>timing </a:t>
            </a:r>
            <a:r>
              <a:rPr lang="en-US" sz="2000" b="1" dirty="0">
                <a:latin typeface="Helvetica Neue"/>
                <a:cs typeface="Helvetica Neue"/>
              </a:rPr>
              <a:t>of </a:t>
            </a:r>
            <a:r>
              <a:rPr lang="en-US" sz="2000" b="1" dirty="0" smtClean="0">
                <a:latin typeface="Helvetica Neue"/>
                <a:cs typeface="Helvetica Neue"/>
              </a:rPr>
              <a:t>the carp's entry </a:t>
            </a:r>
            <a:r>
              <a:rPr lang="en-US" sz="2000" b="1" dirty="0">
                <a:latin typeface="Helvetica Neue"/>
                <a:cs typeface="Helvetica Neue"/>
              </a:rPr>
              <a:t>into Lake </a:t>
            </a:r>
            <a:r>
              <a:rPr lang="en-US" sz="2000" b="1" dirty="0" smtClean="0">
                <a:latin typeface="Helvetica Neue"/>
                <a:cs typeface="Helvetica Neue"/>
              </a:rPr>
              <a:t>Michigan </a:t>
            </a:r>
            <a:r>
              <a:rPr lang="en-US" sz="2000" dirty="0" smtClean="0">
                <a:latin typeface="Helvetica Neue"/>
                <a:cs typeface="Helvetica Neue"/>
              </a:rPr>
              <a:t>– scientists mostly agree that this it not a matter of if, but when, though they cannot predict when that will be</a:t>
            </a:r>
            <a:endParaRPr lang="en-US" sz="2000" dirty="0">
              <a:latin typeface="Helvetica Neue"/>
              <a:cs typeface="Helvetica Neue"/>
            </a:endParaRPr>
          </a:p>
          <a:p>
            <a:pPr>
              <a:defRPr/>
            </a:pPr>
            <a:r>
              <a:rPr lang="en-US" sz="2000" dirty="0" smtClean="0">
                <a:latin typeface="Helvetica Neue"/>
                <a:cs typeface="Helvetica Neue"/>
              </a:rPr>
              <a:t>The </a:t>
            </a:r>
            <a:r>
              <a:rPr lang="en-US" sz="2000" dirty="0" smtClean="0">
                <a:latin typeface="Helvetica Neue"/>
                <a:cs typeface="Helvetica Neue"/>
              </a:rPr>
              <a:t>environmental and economic </a:t>
            </a:r>
            <a:r>
              <a:rPr lang="en-US" sz="2000" b="1" dirty="0" smtClean="0">
                <a:latin typeface="Helvetica Neue"/>
                <a:cs typeface="Helvetica Neue"/>
              </a:rPr>
              <a:t>impacts </a:t>
            </a:r>
            <a:r>
              <a:rPr lang="en-US" sz="2000" b="1" dirty="0">
                <a:latin typeface="Helvetica Neue"/>
                <a:cs typeface="Helvetica Neue"/>
              </a:rPr>
              <a:t>upon Great Lakes </a:t>
            </a:r>
            <a:r>
              <a:rPr lang="en-US" sz="2000" b="1" dirty="0" smtClean="0">
                <a:latin typeface="Helvetica Neue"/>
                <a:cs typeface="Helvetica Neue"/>
              </a:rPr>
              <a:t>ecosystem</a:t>
            </a:r>
            <a:r>
              <a:rPr lang="en-US" sz="2000" dirty="0" smtClean="0">
                <a:latin typeface="Helvetica Neue"/>
                <a:cs typeface="Helvetica Neue"/>
              </a:rPr>
              <a:t>, perhaps the toughest </a:t>
            </a:r>
            <a:r>
              <a:rPr lang="en-US" sz="2000" dirty="0" smtClean="0">
                <a:latin typeface="Helvetica Neue"/>
                <a:cs typeface="Helvetica Neue"/>
              </a:rPr>
              <a:t>things </a:t>
            </a:r>
            <a:r>
              <a:rPr lang="en-US" sz="2000" dirty="0" smtClean="0">
                <a:latin typeface="Helvetica Neue"/>
                <a:cs typeface="Helvetica Neue"/>
              </a:rPr>
              <a:t>to estimate of </a:t>
            </a:r>
            <a:r>
              <a:rPr lang="en-US" sz="2000" dirty="0" smtClean="0">
                <a:latin typeface="Helvetica Neue"/>
                <a:cs typeface="Helvetica Neue"/>
              </a:rPr>
              <a:t>all</a:t>
            </a:r>
          </a:p>
          <a:p>
            <a:pPr>
              <a:defRPr/>
            </a:pPr>
            <a:r>
              <a:rPr lang="en-US" sz="2000" dirty="0">
                <a:latin typeface="Helvetica Neue"/>
                <a:cs typeface="Helvetica Neue"/>
              </a:rPr>
              <a:t>The </a:t>
            </a:r>
            <a:r>
              <a:rPr lang="en-US" sz="2000" b="1" dirty="0">
                <a:latin typeface="Helvetica Neue"/>
                <a:cs typeface="Helvetica Neue"/>
              </a:rPr>
              <a:t>potential efficacy of </a:t>
            </a:r>
            <a:r>
              <a:rPr lang="en-US" sz="2000" b="1" dirty="0" smtClean="0">
                <a:latin typeface="Helvetica Neue"/>
                <a:cs typeface="Helvetica Neue"/>
              </a:rPr>
              <a:t>watershed separation</a:t>
            </a:r>
            <a:r>
              <a:rPr lang="en-US" sz="2000" dirty="0" smtClean="0">
                <a:latin typeface="Helvetica Neue"/>
                <a:cs typeface="Helvetica Neue"/>
              </a:rPr>
              <a:t>, </a:t>
            </a:r>
            <a:r>
              <a:rPr lang="en-US" sz="2000" dirty="0">
                <a:latin typeface="Helvetica Neue"/>
                <a:cs typeface="Helvetica Neue"/>
              </a:rPr>
              <a:t>since localized flooding could </a:t>
            </a:r>
            <a:r>
              <a:rPr lang="en-US" sz="2000" dirty="0" smtClean="0">
                <a:latin typeface="Helvetica Neue"/>
                <a:cs typeface="Helvetica Neue"/>
              </a:rPr>
              <a:t>still provide </a:t>
            </a:r>
            <a:r>
              <a:rPr lang="en-US" sz="2000" dirty="0">
                <a:latin typeface="Helvetica Neue"/>
                <a:cs typeface="Helvetica Neue"/>
              </a:rPr>
              <a:t>a temporary avenue to the </a:t>
            </a:r>
            <a:r>
              <a:rPr lang="en-US" sz="2000" dirty="0" smtClean="0">
                <a:latin typeface="Helvetica Neue"/>
                <a:cs typeface="Helvetica Neue"/>
              </a:rPr>
              <a:t>Lakes</a:t>
            </a:r>
            <a:br>
              <a:rPr lang="en-US" sz="2000" dirty="0" smtClean="0">
                <a:latin typeface="Helvetica Neue"/>
                <a:cs typeface="Helvetica Neue"/>
              </a:rPr>
            </a:br>
            <a:endParaRPr lang="en-US" sz="2000" dirty="0">
              <a:latin typeface="Helvetica Neue"/>
              <a:cs typeface="Helvetica Neue"/>
            </a:endParaRPr>
          </a:p>
          <a:p>
            <a:pPr marL="0" indent="0" algn="ctr">
              <a:buNone/>
              <a:defRPr/>
            </a:pPr>
            <a:r>
              <a:rPr lang="en-US" sz="1600" dirty="0" smtClean="0">
                <a:latin typeface="Helvetica Neue"/>
                <a:cs typeface="Helvetica Neue"/>
              </a:rPr>
              <a:t>Background image: David Lodge's eDNA lab at the Univ. of Notre Dame </a:t>
            </a:r>
            <a:br>
              <a:rPr lang="en-US" sz="1600" dirty="0" smtClean="0">
                <a:latin typeface="Helvetica Neue"/>
                <a:cs typeface="Helvetica Neue"/>
              </a:rPr>
            </a:br>
            <a:r>
              <a:rPr lang="en-US" sz="1600" dirty="0" smtClean="0">
                <a:latin typeface="Helvetica Neue"/>
                <a:cs typeface="Helvetica Neue"/>
              </a:rPr>
              <a:t>(Gary Porter, Milwaukee Journal-Sentinel)</a:t>
            </a:r>
            <a:endParaRPr lang="en-US" sz="1600" dirty="0">
              <a:latin typeface="Helvetica Neue"/>
              <a:cs typeface="Helvetica Neue"/>
            </a:endParaRPr>
          </a:p>
          <a:p>
            <a:pPr marL="0" indent="0">
              <a:buNone/>
              <a:defRPr/>
            </a:pPr>
            <a:endParaRPr lang="en-US" sz="2000" dirty="0">
              <a:latin typeface="Helvetica Neue"/>
              <a:cs typeface="Helvetica Neue"/>
            </a:endParaRPr>
          </a:p>
        </p:txBody>
      </p:sp>
      <p:sp>
        <p:nvSpPr>
          <p:cNvPr id="73730"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smtClean="0">
                <a:latin typeface="Helvetica Neue" charset="0"/>
                <a:cs typeface="Helvetica Neue" charset="0"/>
              </a:rPr>
              <a:t>Future Impacts of Asian </a:t>
            </a:r>
            <a:r>
              <a:rPr lang="en-US" sz="2800" b="1" dirty="0">
                <a:latin typeface="Helvetica Neue" charset="0"/>
                <a:cs typeface="Helvetica Neue" charset="0"/>
              </a:rPr>
              <a:t>Carp: </a:t>
            </a:r>
            <a:endParaRPr lang="en-US" sz="2800" b="1" dirty="0" smtClean="0">
              <a:latin typeface="Helvetica Neue" charset="0"/>
              <a:cs typeface="Helvetica Neue" charset="0"/>
            </a:endParaRPr>
          </a:p>
          <a:p>
            <a:pPr algn="ctr">
              <a:spcBef>
                <a:spcPct val="20000"/>
              </a:spcBef>
            </a:pPr>
            <a:r>
              <a:rPr lang="en-US" sz="2800" b="1" dirty="0" smtClean="0">
                <a:latin typeface="Helvetica Neue" charset="0"/>
                <a:cs typeface="Helvetica Neue" charset="0"/>
              </a:rPr>
              <a:t>Sources of Uncertainty</a:t>
            </a:r>
            <a:endParaRPr lang="en-US" sz="2800" b="1" dirty="0">
              <a:latin typeface="Helvetica Neue" charset="0"/>
              <a:cs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itle 1"/>
          <p:cNvSpPr txBox="1">
            <a:spLocks/>
          </p:cNvSpPr>
          <p:nvPr/>
        </p:nvSpPr>
        <p:spPr bwMode="auto">
          <a:xfrm>
            <a:off x="533400" y="-24816"/>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solidFill>
                  <a:srgbClr val="800000"/>
                </a:solidFill>
                <a:latin typeface="Helvetica Neue" charset="0"/>
                <a:cs typeface="Helvetica Neue" charset="0"/>
              </a:rPr>
              <a:t>Discussion: </a:t>
            </a:r>
            <a:r>
              <a:rPr lang="en-US" sz="2800" b="1" dirty="0" smtClean="0">
                <a:solidFill>
                  <a:srgbClr val="800000"/>
                </a:solidFill>
                <a:latin typeface="Helvetica Neue" charset="0"/>
                <a:cs typeface="Helvetica Neue" charset="0"/>
              </a:rPr>
              <a:t>Science, Uncertainty, &amp; Environmental Policy</a:t>
            </a:r>
            <a:endParaRPr lang="en-US" sz="2800" b="1" dirty="0">
              <a:solidFill>
                <a:srgbClr val="800000"/>
              </a:solidFill>
              <a:latin typeface="Helvetica Neue" charset="0"/>
              <a:cs typeface="Helvetica Neue" charset="0"/>
            </a:endParaRPr>
          </a:p>
        </p:txBody>
      </p:sp>
      <p:sp>
        <p:nvSpPr>
          <p:cNvPr id="72707" name="Text Box 2"/>
          <p:cNvSpPr txBox="1">
            <a:spLocks noChangeArrowheads="1"/>
          </p:cNvSpPr>
          <p:nvPr/>
        </p:nvSpPr>
        <p:spPr bwMode="auto">
          <a:xfrm>
            <a:off x="381000" y="63246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a:latin typeface="Helvetica Neue" charset="0"/>
                <a:cs typeface="Helvetica Neue" charset="0"/>
              </a:rPr>
              <a:t>Lake Michigan as seen from Milwaukee, WI (</a:t>
            </a:r>
            <a:r>
              <a:rPr lang="en-US" sz="1800" i="1">
                <a:latin typeface="Helvetica Neue" charset="0"/>
                <a:cs typeface="Helvetica Neue" charset="0"/>
              </a:rPr>
              <a:t>Milwaukee Journal-Sentinel</a:t>
            </a:r>
            <a:r>
              <a:rPr lang="en-US" sz="1800">
                <a:latin typeface="Helvetica Neue" charset="0"/>
                <a:cs typeface="Helvetica Neue" charset="0"/>
              </a:rPr>
              <a:t>)</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4"/>
          <p:cNvSpPr txBox="1">
            <a:spLocks noChangeArrowheads="1"/>
          </p:cNvSpPr>
          <p:nvPr/>
        </p:nvSpPr>
        <p:spPr bwMode="auto">
          <a:xfrm>
            <a:off x="4267200" y="2286000"/>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600"/>
          </a:p>
        </p:txBody>
      </p:sp>
      <p:sp>
        <p:nvSpPr>
          <p:cNvPr id="74754" name="TextBox 5"/>
          <p:cNvSpPr txBox="1">
            <a:spLocks noChangeArrowheads="1"/>
          </p:cNvSpPr>
          <p:nvPr/>
        </p:nvSpPr>
        <p:spPr bwMode="auto">
          <a:xfrm>
            <a:off x="4419600" y="1371600"/>
            <a:ext cx="44196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solidFill>
                  <a:srgbClr val="660066"/>
                </a:solidFill>
                <a:latin typeface="Helvetica Neue" charset="0"/>
                <a:cs typeface="Helvetica Neue" charset="0"/>
              </a:rPr>
              <a:t>In a Sustainable Future:</a:t>
            </a:r>
          </a:p>
          <a:p>
            <a:endParaRPr lang="en-US" sz="2000" b="1">
              <a:solidFill>
                <a:srgbClr val="00B050"/>
              </a:solidFill>
              <a:latin typeface="Helvetica Neue" charset="0"/>
              <a:cs typeface="Helvetica Neue" charset="0"/>
            </a:endParaRPr>
          </a:p>
          <a:p>
            <a:r>
              <a:rPr lang="en-US" sz="2000" b="1">
                <a:solidFill>
                  <a:srgbClr val="00B050"/>
                </a:solidFill>
                <a:latin typeface="Helvetica Neue" charset="0"/>
                <a:cs typeface="Helvetica Neue" charset="0"/>
              </a:rPr>
              <a:t>Environmental resources </a:t>
            </a:r>
            <a:r>
              <a:rPr lang="en-US" sz="2000">
                <a:latin typeface="Helvetica Neue" charset="0"/>
                <a:cs typeface="Helvetica Neue" charset="0"/>
              </a:rPr>
              <a:t>are conserved for both future human generations as well as non-human biota.</a:t>
            </a:r>
          </a:p>
          <a:p>
            <a:endParaRPr lang="en-US" sz="2000">
              <a:latin typeface="Helvetica Neue" charset="0"/>
              <a:cs typeface="Helvetica Neue" charset="0"/>
            </a:endParaRPr>
          </a:p>
          <a:p>
            <a:r>
              <a:rPr lang="en-US" sz="2000" b="1">
                <a:solidFill>
                  <a:srgbClr val="C00000"/>
                </a:solidFill>
                <a:latin typeface="Helvetica Neue" charset="0"/>
                <a:cs typeface="Helvetica Neue" charset="0"/>
              </a:rPr>
              <a:t>Economic development </a:t>
            </a:r>
            <a:r>
              <a:rPr lang="en-US" sz="2000">
                <a:latin typeface="Helvetica Neue" charset="0"/>
                <a:cs typeface="Helvetica Neue" charset="0"/>
              </a:rPr>
              <a:t>occurs not at the expense of the natural environment, but in a way to mitigate ecological costs and impacts.</a:t>
            </a:r>
          </a:p>
          <a:p>
            <a:endParaRPr lang="en-US" sz="2000">
              <a:latin typeface="Helvetica Neue" charset="0"/>
              <a:cs typeface="Helvetica Neue" charset="0"/>
            </a:endParaRPr>
          </a:p>
          <a:p>
            <a:r>
              <a:rPr lang="en-US" sz="2000" b="1">
                <a:solidFill>
                  <a:srgbClr val="000099"/>
                </a:solidFill>
                <a:latin typeface="Helvetica Neue" charset="0"/>
                <a:cs typeface="Helvetica Neue" charset="0"/>
              </a:rPr>
              <a:t>Equity</a:t>
            </a:r>
            <a:r>
              <a:rPr lang="en-US" sz="2000">
                <a:latin typeface="Helvetica Neue" charset="0"/>
                <a:cs typeface="Helvetica Neue" charset="0"/>
              </a:rPr>
              <a:t> – social, economic, and environmental justice – governs the process of sustainable development.</a:t>
            </a:r>
          </a:p>
        </p:txBody>
      </p:sp>
      <p:pic>
        <p:nvPicPr>
          <p:cNvPr id="747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3124200"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Environmental Ethics &amp; Sustainability</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273925"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Ethics: Thinking Like a Watershed</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6200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Ethics: Thinking Like a Watershed</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Salt Creek Watershed 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53816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3" descr="Salt Creek at Golf Roa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386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Ethics: Thinking Like a Watershed</a:t>
            </a:r>
          </a:p>
        </p:txBody>
      </p:sp>
      <p:pic>
        <p:nvPicPr>
          <p:cNvPr id="80900" name="Content Placeholder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66800"/>
            <a:ext cx="26066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685800" y="6426200"/>
            <a:ext cx="7696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Chicago in 1857</a:t>
            </a:r>
          </a:p>
        </p:txBody>
      </p:sp>
      <p:pic>
        <p:nvPicPr>
          <p:cNvPr id="22530"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838200" y="762000"/>
            <a:ext cx="7315200" cy="5608638"/>
          </a:xfrm>
        </p:spPr>
      </p:pic>
      <p:sp>
        <p:nvSpPr>
          <p:cNvPr id="22531"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1534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Ethics: Thinking Like a Watershed</a:t>
            </a:r>
          </a:p>
        </p:txBody>
      </p:sp>
      <p:sp>
        <p:nvSpPr>
          <p:cNvPr id="82947" name="TextBox 1"/>
          <p:cNvSpPr txBox="1">
            <a:spLocks noChangeArrowheads="1"/>
          </p:cNvSpPr>
          <p:nvPr/>
        </p:nvSpPr>
        <p:spPr bwMode="auto">
          <a:xfrm>
            <a:off x="685800" y="6400800"/>
            <a:ext cx="769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Chicago's Northwest Suburbs / Busse Woods Forest Preserve</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Egan Treatment Pla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0772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1"/>
          <p:cNvSpPr txBox="1">
            <a:spLocks noChangeArrowheads="1"/>
          </p:cNvSpPr>
          <p:nvPr/>
        </p:nvSpPr>
        <p:spPr bwMode="auto">
          <a:xfrm>
            <a:off x="685800" y="6400800"/>
            <a:ext cx="769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John Egan Wastewater Treatment Plant, Schaumburg IL / Busse Woods</a:t>
            </a:r>
          </a:p>
        </p:txBody>
      </p:sp>
      <p:sp>
        <p:nvSpPr>
          <p:cNvPr id="84995"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Connections: Water / Green Infrastructure</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11430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1"/>
          <p:cNvSpPr txBox="1">
            <a:spLocks noChangeArrowheads="1"/>
          </p:cNvSpPr>
          <p:nvPr/>
        </p:nvSpPr>
        <p:spPr bwMode="auto">
          <a:xfrm>
            <a:off x="381000" y="6324600"/>
            <a:ext cx="830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Growing Power's Iron Street Farm in Chicago, on the west bank of Bubbly Creek (2012)</a:t>
            </a:r>
          </a:p>
        </p:txBody>
      </p:sp>
      <p:sp>
        <p:nvSpPr>
          <p:cNvPr id="87043"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latin typeface="Helvetica Neue" charset="0"/>
                <a:cs typeface="Helvetica Neue" charset="0"/>
              </a:rPr>
              <a:t>Connections: Water / </a:t>
            </a:r>
            <a:r>
              <a:rPr lang="en-US" sz="2800" b="1" dirty="0" smtClean="0">
                <a:latin typeface="Helvetica Neue" charset="0"/>
                <a:cs typeface="Helvetica Neue" charset="0"/>
              </a:rPr>
              <a:t>Urban Land </a:t>
            </a:r>
            <a:r>
              <a:rPr lang="en-US" sz="2800" b="1" dirty="0">
                <a:latin typeface="Helvetica Neue" charset="0"/>
                <a:cs typeface="Helvetica Neue" charset="0"/>
              </a:rPr>
              <a:t>Use / Food</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1"/>
          <p:cNvSpPr txBox="1">
            <a:spLocks noChangeArrowheads="1"/>
          </p:cNvSpPr>
          <p:nvPr/>
        </p:nvSpPr>
        <p:spPr bwMode="auto">
          <a:xfrm>
            <a:off x="381000" y="38862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Source: Catawba Landcare </a:t>
            </a:r>
          </a:p>
        </p:txBody>
      </p:sp>
      <p:sp>
        <p:nvSpPr>
          <p:cNvPr id="89090"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solidFill>
                  <a:srgbClr val="800000"/>
                </a:solidFill>
                <a:latin typeface="Helvetica Neue" charset="0"/>
                <a:cs typeface="Helvetica Neue" charset="0"/>
              </a:rPr>
              <a:t>Discussion: What about Your Watershed?</a:t>
            </a:r>
          </a:p>
        </p:txBody>
      </p:sp>
      <p:pic>
        <p:nvPicPr>
          <p:cNvPr id="89091" name="Picture 1" descr="Roanoke River Bas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89125"/>
            <a:ext cx="80391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25475"/>
            <a:ext cx="43719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1"/>
          <p:cNvSpPr txBox="1">
            <a:spLocks noChangeArrowheads="1"/>
          </p:cNvSpPr>
          <p:nvPr/>
        </p:nvSpPr>
        <p:spPr bwMode="auto">
          <a:xfrm>
            <a:off x="457200" y="6415088"/>
            <a:ext cx="807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Sources: USGS (bottom map), Catawba Landcare (top)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1"/>
          <p:cNvSpPr txBox="1">
            <a:spLocks noChangeArrowheads="1"/>
          </p:cNvSpPr>
          <p:nvPr/>
        </p:nvSpPr>
        <p:spPr bwMode="auto">
          <a:xfrm>
            <a:off x="381000" y="38862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Source: Catawba Landcare </a:t>
            </a:r>
          </a:p>
        </p:txBody>
      </p:sp>
      <p:sp>
        <p:nvSpPr>
          <p:cNvPr id="91138" name="Title 1"/>
          <p:cNvSpPr txBox="1">
            <a:spLocks/>
          </p:cNvSpPr>
          <p:nvPr/>
        </p:nvSpPr>
        <p:spPr bwMode="auto">
          <a:xfrm>
            <a:off x="533400" y="152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dirty="0">
                <a:solidFill>
                  <a:srgbClr val="800000"/>
                </a:solidFill>
                <a:latin typeface="Helvetica Neue" charset="0"/>
                <a:cs typeface="Helvetica Neue" charset="0"/>
              </a:rPr>
              <a:t>Discussion: What about Your Watershed?</a:t>
            </a:r>
          </a:p>
        </p:txBody>
      </p:sp>
      <p:pic>
        <p:nvPicPr>
          <p:cNvPr id="911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685800"/>
            <a:ext cx="9139237"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87425"/>
            <a:ext cx="84105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Thank You</a:t>
            </a:r>
          </a:p>
        </p:txBody>
      </p:sp>
      <p:sp>
        <p:nvSpPr>
          <p:cNvPr id="93187" name="TextBox 1"/>
          <p:cNvSpPr txBox="1">
            <a:spLocks noChangeArrowheads="1"/>
          </p:cNvSpPr>
          <p:nvPr/>
        </p:nvSpPr>
        <p:spPr bwMode="auto">
          <a:xfrm>
            <a:off x="1600200" y="632460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The Chicago River: photo by Ryan Hodgson-Rigsbee</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547688" y="6324600"/>
            <a:ext cx="815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charset="0"/>
                <a:cs typeface="Helvetica" charset="0"/>
              </a:rPr>
              <a:t>Postcard depiction of the mouth of the Chicago River, c. 1906 </a:t>
            </a:r>
          </a:p>
        </p:txBody>
      </p:sp>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785813"/>
            <a:ext cx="882808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1066800" y="152400"/>
            <a:ext cx="7086600" cy="533400"/>
          </a:xfrm>
        </p:spPr>
        <p:txBody>
          <a:bodyPr/>
          <a:lstStyle/>
          <a:p>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685800" y="6281738"/>
            <a:ext cx="769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charset="0"/>
                <a:cs typeface="Helvetica" charset="0"/>
              </a:rPr>
              <a:t>A chicken stands upon Bubbly Creek, c.1911 (Chicago Historical Society)</a:t>
            </a:r>
          </a:p>
        </p:txBody>
      </p:sp>
      <p:pic>
        <p:nvPicPr>
          <p:cNvPr id="26626" name="Picture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92163"/>
            <a:ext cx="6781800"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685800" y="6324600"/>
            <a:ext cx="769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North Branch of the Chicago River, spring 2010 (M. Bryson)</a:t>
            </a:r>
          </a:p>
        </p:txBody>
      </p:sp>
      <p:pic>
        <p:nvPicPr>
          <p:cNvPr id="30722" name="Picture Placeholder 7" descr="R1-11com.jpg"/>
          <p:cNvPicPr>
            <a:picLocks noChangeAspect="1"/>
          </p:cNvPicPr>
          <p:nvPr/>
        </p:nvPicPr>
        <p:blipFill>
          <a:blip r:embed="rId3">
            <a:extLst>
              <a:ext uri="{28A0092B-C50C-407E-A947-70E740481C1C}">
                <a14:useLocalDpi xmlns:a14="http://schemas.microsoft.com/office/drawing/2010/main" val="0"/>
              </a:ext>
            </a:extLst>
          </a:blip>
          <a:srcRect l="5013" r="5013"/>
          <a:stretch>
            <a:fillRect/>
          </a:stretch>
        </p:blipFill>
        <p:spPr bwMode="auto">
          <a:xfrm>
            <a:off x="914400" y="8382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685800" y="6096000"/>
            <a:ext cx="769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Jardine Water Filtration Plant on Chicago's downtown lakefront</a:t>
            </a:r>
          </a:p>
        </p:txBody>
      </p:sp>
      <p:pic>
        <p:nvPicPr>
          <p:cNvPr id="28674"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715963" y="838200"/>
            <a:ext cx="7780337" cy="5181600"/>
          </a:xfrm>
        </p:spPr>
      </p:pic>
      <p:sp>
        <p:nvSpPr>
          <p:cNvPr id="28675"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84860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1"/>
          <p:cNvSpPr txBox="1">
            <a:spLocks noChangeArrowheads="1"/>
          </p:cNvSpPr>
          <p:nvPr/>
        </p:nvSpPr>
        <p:spPr bwMode="auto">
          <a:xfrm>
            <a:off x="533400" y="6264275"/>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a:latin typeface="Helvetica Neue" charset="0"/>
                <a:cs typeface="Helvetica Neue" charset="0"/>
              </a:rPr>
              <a:t>WMRD's Racine Avenue Pumping Station, headwaters of Bubbly Creek</a:t>
            </a:r>
          </a:p>
          <a:p>
            <a:pPr algn="ctr"/>
            <a:r>
              <a:rPr lang="en-US" sz="1600">
                <a:latin typeface="Helvetica Neue" charset="0"/>
                <a:cs typeface="Helvetica Neue" charset="0"/>
              </a:rPr>
              <a:t> Chicago, May 2009 (M. Bryson)</a:t>
            </a:r>
          </a:p>
        </p:txBody>
      </p:sp>
      <p:sp>
        <p:nvSpPr>
          <p:cNvPr id="32771" name="Title 1"/>
          <p:cNvSpPr txBox="1">
            <a:spLocks/>
          </p:cNvSpPr>
          <p:nvPr/>
        </p:nvSpPr>
        <p:spPr bwMode="auto">
          <a:xfrm>
            <a:off x="1066800" y="1524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pPr>
            <a:r>
              <a:rPr lang="en-US" sz="2800" b="1">
                <a:latin typeface="Helvetica Neue" charset="0"/>
                <a:cs typeface="Helvetica Neue" charset="0"/>
              </a:rPr>
              <a:t>Urban Nature &amp; the Chicago River</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14091</TotalTime>
  <Words>2351</Words>
  <Application>Microsoft Macintosh PowerPoint</Application>
  <PresentationFormat>On-screen Show (4:3)</PresentationFormat>
  <Paragraphs>212</Paragraphs>
  <Slides>45</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Times</vt:lpstr>
      <vt:lpstr>ＭＳ Ｐゴシック</vt:lpstr>
      <vt:lpstr>Arial</vt:lpstr>
      <vt:lpstr>Calibri</vt:lpstr>
      <vt:lpstr>Helvetica Neue</vt:lpstr>
      <vt:lpstr>Helvetica</vt:lpstr>
      <vt:lpstr>Blank Presentation</vt:lpstr>
      <vt:lpstr>Exploring the Chicago River Science, Policy, Ethics, and Sustainability</vt:lpstr>
      <vt:lpstr>PowerPoint Presentation</vt:lpstr>
      <vt:lpstr>Urban Nature &amp; the Chicago River</vt:lpstr>
      <vt:lpstr>PowerPoint Presentation</vt:lpstr>
      <vt:lpstr>Urban Nature &amp; the Chicago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뿿��</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Studies and the Greening of RU</dc:title>
  <dc:subject/>
  <dc:creator>Mike Bryson</dc:creator>
  <cp:keywords/>
  <dc:description/>
  <cp:lastModifiedBy>Mike Bryson</cp:lastModifiedBy>
  <cp:revision>243</cp:revision>
  <cp:lastPrinted>2012-02-25T04:41:38Z</cp:lastPrinted>
  <dcterms:created xsi:type="dcterms:W3CDTF">2009-09-14T01:09:26Z</dcterms:created>
  <dcterms:modified xsi:type="dcterms:W3CDTF">2014-01-15T10:27:37Z</dcterms:modified>
  <cp:category/>
</cp:coreProperties>
</file>